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0-1.png>
</file>

<file path=ppt/media/image-10-2.png>
</file>

<file path=ppt/media/image-2-1.png>
</file>

<file path=ppt/media/image-2-2.png>
</file>

<file path=ppt/media/image-3-1.png>
</file>

<file path=ppt/media/image-4-1.png>
</file>

<file path=ppt/media/image-4-2.png>
</file>

<file path=ppt/media/image-5-1.png>
</file>

<file path=ppt/media/image-5-2.png>
</file>

<file path=ppt/media/image-6-1.png>
</file>

<file path=ppt/media/image-6-2.png>
</file>

<file path=ppt/media/image-6-3.png>
</file>

<file path=ppt/media/image-6-4.png>
</file>

<file path=ppt/media/image-6-5.png>
</file>

<file path=ppt/media/image-7-1.png>
</file>

<file path=ppt/media/image-8-1.png>
</file>

<file path=ppt/media/image-8-2.png>
</file>

<file path=ppt/media/image-8-3.png>
</file>

<file path=ppt/media/image-8-4.png>
</file>

<file path=ppt/media/image-8-5.png>
</file>

<file path=ppt/media/image-9-1.png>
</file>

<file path=ppt/media/image-9-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4" Type="http://schemas.openxmlformats.org/officeDocument/2006/relationships/slideLayout" Target="../slideLayouts/slideLayout1.xml"/><Relationship Id="rId5"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3-1.png"/><Relationship Id="rId3" Type="http://schemas.openxmlformats.org/officeDocument/2006/relationships/slideLayout" Target="../slideLayouts/slideLayout1.xml"/><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7-1.png"/><Relationship Id="rId3" Type="http://schemas.openxmlformats.org/officeDocument/2006/relationships/slideLayout" Target="../slideLayouts/slideLayout1.xml"/><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5" Type="http://schemas.openxmlformats.org/officeDocument/2006/relationships/image" Target="../media/image-8-5.png"/><Relationship Id="rId7" Type="http://schemas.openxmlformats.org/officeDocument/2006/relationships/slideLayout" Target="../slideLayouts/slideLayout1.xml"/><Relationship Id="rId8"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4" Type="http://schemas.openxmlformats.org/officeDocument/2006/relationships/slideLayout" Target="../slideLayouts/slideLayout1.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50437" y="708779"/>
            <a:ext cx="7415927" cy="3361849"/>
          </a:xfrm>
          <a:prstGeom prst="rect">
            <a:avLst/>
          </a:prstGeom>
          <a:noFill/>
          <a:ln/>
        </p:spPr>
        <p:txBody>
          <a:bodyPr wrap="square" rtlCol="0" anchor="t"/>
          <a:lstStyle/>
          <a:p>
            <a:pPr indent="0" marL="0">
              <a:lnSpc>
                <a:spcPts val="8825"/>
              </a:lnSpc>
              <a:buNone/>
            </a:pPr>
            <a:r>
              <a:rPr lang="en-US" sz="7060" b="1" dirty="0">
                <a:solidFill>
                  <a:srgbClr val="1F1E1E"/>
                </a:solidFill>
                <a:latin typeface="Alexandria" pitchFamily="34" charset="0"/>
                <a:ea typeface="Alexandria" pitchFamily="34" charset="-122"/>
                <a:cs typeface="Alexandria" pitchFamily="34" charset="-120"/>
              </a:rPr>
              <a:t>Multiplier-less FIR Filter Design</a:t>
            </a:r>
            <a:endParaRPr lang="en-US" sz="7060" dirty="0"/>
          </a:p>
        </p:txBody>
      </p:sp>
      <p:sp>
        <p:nvSpPr>
          <p:cNvPr id="6" name="Text 3"/>
          <p:cNvSpPr/>
          <p:nvPr/>
        </p:nvSpPr>
        <p:spPr>
          <a:xfrm>
            <a:off x="6350437" y="4440912"/>
            <a:ext cx="7415927" cy="2370296"/>
          </a:xfrm>
          <a:prstGeom prst="rect">
            <a:avLst/>
          </a:prstGeom>
          <a:noFill/>
          <a:ln/>
        </p:spPr>
        <p:txBody>
          <a:bodyPr wrap="square" rtlCol="0" anchor="t"/>
          <a:lstStyle/>
          <a:p>
            <a:pPr indent="0" marL="0">
              <a:lnSpc>
                <a:spcPts val="3110"/>
              </a:lnSpc>
              <a:buNone/>
            </a:pPr>
            <a:r>
              <a:rPr lang="en-US" sz="1944" dirty="0">
                <a:solidFill>
                  <a:srgbClr val="3B3535"/>
                </a:solidFill>
                <a:latin typeface="Sora" pitchFamily="34" charset="0"/>
                <a:ea typeface="Sora" pitchFamily="34" charset="-122"/>
                <a:cs typeface="Sora" pitchFamily="34" charset="-120"/>
              </a:rPr>
              <a:t>Multiplier-less FIR filter design is a powerful technique that reduces computational complexity and hardware requirements by eliminating costly multiplication operations. This approach is invaluable for resource-constrained and high-speed digital signal processing applications.</a:t>
            </a:r>
            <a:endParaRPr lang="en-US" sz="1944" dirty="0"/>
          </a:p>
        </p:txBody>
      </p:sp>
      <p:sp>
        <p:nvSpPr>
          <p:cNvPr id="7" name="Shape 4"/>
          <p:cNvSpPr/>
          <p:nvPr/>
        </p:nvSpPr>
        <p:spPr>
          <a:xfrm>
            <a:off x="6350437" y="7107317"/>
            <a:ext cx="394930" cy="394930"/>
          </a:xfrm>
          <a:prstGeom prst="roundRect">
            <a:avLst>
              <a:gd name="adj" fmla="val 23151155"/>
            </a:avLst>
          </a:prstGeom>
          <a:noFill/>
          <a:ln w="7620">
            <a:solidFill>
              <a:srgbClr val="FFFFFF"/>
            </a:solidFill>
            <a:prstDash val="solid"/>
          </a:ln>
        </p:spPr>
      </p:sp>
      <p:pic>
        <p:nvPicPr>
          <p:cNvPr id="8" name="Image 1" descr="preencoded.png">    </p:cNvPr>
          <p:cNvPicPr>
            <a:picLocks noChangeAspect="1"/>
          </p:cNvPicPr>
          <p:nvPr/>
        </p:nvPicPr>
        <p:blipFill>
          <a:blip r:embed="rId2"/>
          <a:stretch>
            <a:fillRect/>
          </a:stretch>
        </p:blipFill>
        <p:spPr>
          <a:xfrm>
            <a:off x="6358057" y="7114937"/>
            <a:ext cx="379690" cy="379690"/>
          </a:xfrm>
          <a:prstGeom prst="rect">
            <a:avLst/>
          </a:prstGeom>
        </p:spPr>
      </p:pic>
      <p:sp>
        <p:nvSpPr>
          <p:cNvPr id="9" name="Text 5"/>
          <p:cNvSpPr/>
          <p:nvPr/>
        </p:nvSpPr>
        <p:spPr>
          <a:xfrm>
            <a:off x="6868716" y="7088862"/>
            <a:ext cx="2773561" cy="431959"/>
          </a:xfrm>
          <a:prstGeom prst="rect">
            <a:avLst/>
          </a:prstGeom>
          <a:noFill/>
          <a:ln/>
        </p:spPr>
        <p:txBody>
          <a:bodyPr wrap="none" rtlCol="0" anchor="t"/>
          <a:lstStyle/>
          <a:p>
            <a:pPr algn="l" indent="0" marL="0">
              <a:lnSpc>
                <a:spcPts val="3402"/>
              </a:lnSpc>
              <a:buNone/>
            </a:pPr>
            <a:r>
              <a:rPr lang="en-US" sz="2430" b="1" dirty="0">
                <a:solidFill>
                  <a:srgbClr val="3B3535"/>
                </a:solidFill>
                <a:latin typeface="Sora" pitchFamily="34" charset="0"/>
                <a:ea typeface="Sora" pitchFamily="34" charset="-122"/>
                <a:cs typeface="Sora" pitchFamily="34" charset="-120"/>
              </a:rPr>
              <a:t>by Wai-Shing Luk</a:t>
            </a:r>
            <a:endParaRPr lang="en-US" sz="2430"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64037" y="2338387"/>
            <a:ext cx="6497003" cy="812125"/>
          </a:xfrm>
          <a:prstGeom prst="rect">
            <a:avLst/>
          </a:prstGeom>
          <a:noFill/>
          <a:ln/>
        </p:spPr>
        <p:txBody>
          <a:bodyPr wrap="none" rtlCol="0" anchor="t"/>
          <a:lstStyle/>
          <a:p>
            <a:pPr indent="0" marL="0">
              <a:lnSpc>
                <a:spcPts val="6395"/>
              </a:lnSpc>
              <a:buNone/>
            </a:pPr>
            <a:r>
              <a:rPr lang="en-US" sz="5116" b="1" dirty="0">
                <a:solidFill>
                  <a:srgbClr val="1F1E1E"/>
                </a:solidFill>
                <a:latin typeface="Alexandria" pitchFamily="34" charset="0"/>
                <a:ea typeface="Alexandria" pitchFamily="34" charset="-122"/>
                <a:cs typeface="Alexandria" pitchFamily="34" charset="-120"/>
              </a:rPr>
              <a:t>Conclusion</a:t>
            </a:r>
            <a:endParaRPr lang="en-US" sz="5116" dirty="0"/>
          </a:p>
        </p:txBody>
      </p:sp>
      <p:sp>
        <p:nvSpPr>
          <p:cNvPr id="6" name="Text 3"/>
          <p:cNvSpPr/>
          <p:nvPr/>
        </p:nvSpPr>
        <p:spPr>
          <a:xfrm>
            <a:off x="864037" y="3520797"/>
            <a:ext cx="7415927" cy="2370296"/>
          </a:xfrm>
          <a:prstGeom prst="rect">
            <a:avLst/>
          </a:prstGeom>
          <a:noFill/>
          <a:ln/>
        </p:spPr>
        <p:txBody>
          <a:bodyPr wrap="square" rtlCol="0" anchor="t"/>
          <a:lstStyle/>
          <a:p>
            <a:pPr indent="0" marL="0">
              <a:lnSpc>
                <a:spcPts val="3110"/>
              </a:lnSpc>
              <a:buNone/>
            </a:pPr>
            <a:r>
              <a:rPr lang="en-US" sz="1944" dirty="0">
                <a:solidFill>
                  <a:srgbClr val="3B3535"/>
                </a:solidFill>
                <a:latin typeface="Sora" pitchFamily="34" charset="0"/>
                <a:ea typeface="Sora" pitchFamily="34" charset="-122"/>
                <a:cs typeface="Sora" pitchFamily="34" charset="-120"/>
              </a:rPr>
              <a:t>Multiplier-less FIR filter design is a powerful technique that significantly improves hardware efficiency and speed, making it an attractive choice for many digital signal processing applications. While it introduces some design challenges, the benefits of this approach make it a valuable tool in the digital filter designer's arsenal.</a:t>
            </a:r>
            <a:endParaRPr lang="en-US" sz="1944"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838"/>
          </a:xfrm>
          <a:prstGeom prst="rect">
            <a:avLst/>
          </a:prstGeom>
          <a:solidFill>
            <a:srgbClr val="FFFAFA"/>
          </a:solidFill>
          <a:ln/>
        </p:spPr>
      </p:sp>
      <p:pic>
        <p:nvPicPr>
          <p:cNvPr id="4" name="Image 0" descr="preencoded.png">    </p:cNvPr>
          <p:cNvPicPr>
            <a:picLocks noChangeAspect="1"/>
          </p:cNvPicPr>
          <p:nvPr/>
        </p:nvPicPr>
        <p:blipFill>
          <a:blip r:embed="rId1"/>
          <a:stretch>
            <a:fillRect/>
          </a:stretch>
        </p:blipFill>
        <p:spPr>
          <a:xfrm>
            <a:off x="0" y="0"/>
            <a:ext cx="14630400" cy="3007995"/>
          </a:xfrm>
          <a:prstGeom prst="rect">
            <a:avLst/>
          </a:prstGeom>
        </p:spPr>
      </p:pic>
      <p:sp>
        <p:nvSpPr>
          <p:cNvPr id="5" name="Text 2"/>
          <p:cNvSpPr/>
          <p:nvPr/>
        </p:nvSpPr>
        <p:spPr>
          <a:xfrm>
            <a:off x="842248" y="3669744"/>
            <a:ext cx="7872293" cy="791527"/>
          </a:xfrm>
          <a:prstGeom prst="rect">
            <a:avLst/>
          </a:prstGeom>
          <a:noFill/>
          <a:ln/>
        </p:spPr>
        <p:txBody>
          <a:bodyPr wrap="none" rtlCol="0" anchor="t"/>
          <a:lstStyle/>
          <a:p>
            <a:pPr indent="0" marL="0">
              <a:lnSpc>
                <a:spcPts val="6233"/>
              </a:lnSpc>
              <a:buNone/>
            </a:pPr>
            <a:r>
              <a:rPr lang="en-US" sz="4987" b="1" dirty="0">
                <a:solidFill>
                  <a:srgbClr val="1F1E1E"/>
                </a:solidFill>
                <a:latin typeface="Alexandria" pitchFamily="34" charset="0"/>
                <a:ea typeface="Alexandria" pitchFamily="34" charset="-122"/>
                <a:cs typeface="Alexandria" pitchFamily="34" charset="-120"/>
              </a:rPr>
              <a:t>Coefficient Quantization</a:t>
            </a:r>
            <a:endParaRPr lang="en-US" sz="4987" dirty="0"/>
          </a:p>
        </p:txBody>
      </p:sp>
      <p:sp>
        <p:nvSpPr>
          <p:cNvPr id="6" name="Shape 3"/>
          <p:cNvSpPr/>
          <p:nvPr/>
        </p:nvSpPr>
        <p:spPr>
          <a:xfrm>
            <a:off x="842248" y="5092779"/>
            <a:ext cx="541377" cy="541377"/>
          </a:xfrm>
          <a:prstGeom prst="roundRect">
            <a:avLst>
              <a:gd name="adj" fmla="val 18669"/>
            </a:avLst>
          </a:prstGeom>
          <a:solidFill>
            <a:srgbClr val="D5DCF6"/>
          </a:solidFill>
          <a:ln w="7620">
            <a:solidFill>
              <a:srgbClr val="BBC2DC"/>
            </a:solidFill>
            <a:prstDash val="solid"/>
          </a:ln>
        </p:spPr>
      </p:sp>
      <p:sp>
        <p:nvSpPr>
          <p:cNvPr id="7" name="Text 4"/>
          <p:cNvSpPr/>
          <p:nvPr/>
        </p:nvSpPr>
        <p:spPr>
          <a:xfrm>
            <a:off x="1038225" y="5173504"/>
            <a:ext cx="149423" cy="379928"/>
          </a:xfrm>
          <a:prstGeom prst="rect">
            <a:avLst/>
          </a:prstGeom>
          <a:noFill/>
          <a:ln/>
        </p:spPr>
        <p:txBody>
          <a:bodyPr wrap="none" rtlCol="0" anchor="t"/>
          <a:lstStyle/>
          <a:p>
            <a:pPr algn="ctr" indent="0" marL="0">
              <a:lnSpc>
                <a:spcPts val="2992"/>
              </a:lnSpc>
              <a:buNone/>
            </a:pPr>
            <a:r>
              <a:rPr lang="en-US" sz="2992" b="1" dirty="0">
                <a:solidFill>
                  <a:srgbClr val="3B3535"/>
                </a:solidFill>
                <a:latin typeface="Alexandria" pitchFamily="34" charset="0"/>
                <a:ea typeface="Alexandria" pitchFamily="34" charset="-122"/>
                <a:cs typeface="Alexandria" pitchFamily="34" charset="-120"/>
              </a:rPr>
              <a:t>1</a:t>
            </a:r>
            <a:endParaRPr lang="en-US" sz="2992" dirty="0"/>
          </a:p>
        </p:txBody>
      </p:sp>
      <p:sp>
        <p:nvSpPr>
          <p:cNvPr id="8" name="Text 5"/>
          <p:cNvSpPr/>
          <p:nvPr/>
        </p:nvSpPr>
        <p:spPr>
          <a:xfrm>
            <a:off x="1624251" y="5092779"/>
            <a:ext cx="3372922" cy="791289"/>
          </a:xfrm>
          <a:prstGeom prst="rect">
            <a:avLst/>
          </a:prstGeom>
          <a:noFill/>
          <a:ln/>
        </p:spPr>
        <p:txBody>
          <a:bodyPr wrap="square" rtlCol="0" anchor="t"/>
          <a:lstStyle/>
          <a:p>
            <a:pPr indent="0" marL="0">
              <a:lnSpc>
                <a:spcPts val="3117"/>
              </a:lnSpc>
              <a:buNone/>
            </a:pPr>
            <a:r>
              <a:rPr lang="en-US" sz="2493" b="1" dirty="0">
                <a:solidFill>
                  <a:srgbClr val="3B3535"/>
                </a:solidFill>
                <a:latin typeface="Alexandria" pitchFamily="34" charset="0"/>
                <a:ea typeface="Alexandria" pitchFamily="34" charset="-122"/>
                <a:cs typeface="Alexandria" pitchFamily="34" charset="-120"/>
              </a:rPr>
              <a:t>Quantize Coefficients</a:t>
            </a:r>
            <a:endParaRPr lang="en-US" sz="2493" dirty="0"/>
          </a:p>
        </p:txBody>
      </p:sp>
      <p:sp>
        <p:nvSpPr>
          <p:cNvPr id="9" name="Text 6"/>
          <p:cNvSpPr/>
          <p:nvPr/>
        </p:nvSpPr>
        <p:spPr>
          <a:xfrm>
            <a:off x="1624251" y="6028373"/>
            <a:ext cx="3372922" cy="1539716"/>
          </a:xfrm>
          <a:prstGeom prst="rect">
            <a:avLst/>
          </a:prstGeom>
          <a:noFill/>
          <a:ln/>
        </p:spPr>
        <p:txBody>
          <a:bodyPr wrap="square" rtlCol="0" anchor="t"/>
          <a:lstStyle/>
          <a:p>
            <a:pPr indent="0" marL="0">
              <a:lnSpc>
                <a:spcPts val="3032"/>
              </a:lnSpc>
              <a:buNone/>
            </a:pPr>
            <a:r>
              <a:rPr lang="en-US" sz="1895" dirty="0">
                <a:solidFill>
                  <a:srgbClr val="3B3535"/>
                </a:solidFill>
                <a:latin typeface="Sora" pitchFamily="34" charset="0"/>
                <a:ea typeface="Sora" pitchFamily="34" charset="-122"/>
                <a:cs typeface="Sora" pitchFamily="34" charset="-120"/>
              </a:rPr>
              <a:t>FIR filter coefficients are quantized to powers of two or sums/differences of powers of two.</a:t>
            </a:r>
            <a:endParaRPr lang="en-US" sz="1895" dirty="0"/>
          </a:p>
        </p:txBody>
      </p:sp>
      <p:sp>
        <p:nvSpPr>
          <p:cNvPr id="10" name="Shape 7"/>
          <p:cNvSpPr/>
          <p:nvPr/>
        </p:nvSpPr>
        <p:spPr>
          <a:xfrm>
            <a:off x="5237798" y="5092779"/>
            <a:ext cx="541377" cy="541377"/>
          </a:xfrm>
          <a:prstGeom prst="roundRect">
            <a:avLst>
              <a:gd name="adj" fmla="val 18669"/>
            </a:avLst>
          </a:prstGeom>
          <a:solidFill>
            <a:srgbClr val="D5DCF6"/>
          </a:solidFill>
          <a:ln w="7620">
            <a:solidFill>
              <a:srgbClr val="BBC2DC"/>
            </a:solidFill>
            <a:prstDash val="solid"/>
          </a:ln>
        </p:spPr>
      </p:sp>
      <p:sp>
        <p:nvSpPr>
          <p:cNvPr id="11" name="Text 8"/>
          <p:cNvSpPr/>
          <p:nvPr/>
        </p:nvSpPr>
        <p:spPr>
          <a:xfrm>
            <a:off x="5394960" y="5173504"/>
            <a:ext cx="226933" cy="379928"/>
          </a:xfrm>
          <a:prstGeom prst="rect">
            <a:avLst/>
          </a:prstGeom>
          <a:noFill/>
          <a:ln/>
        </p:spPr>
        <p:txBody>
          <a:bodyPr wrap="none" rtlCol="0" anchor="t"/>
          <a:lstStyle/>
          <a:p>
            <a:pPr algn="ctr" indent="0" marL="0">
              <a:lnSpc>
                <a:spcPts val="2992"/>
              </a:lnSpc>
              <a:buNone/>
            </a:pPr>
            <a:r>
              <a:rPr lang="en-US" sz="2992" b="1" dirty="0">
                <a:solidFill>
                  <a:srgbClr val="3B3535"/>
                </a:solidFill>
                <a:latin typeface="Alexandria" pitchFamily="34" charset="0"/>
                <a:ea typeface="Alexandria" pitchFamily="34" charset="-122"/>
                <a:cs typeface="Alexandria" pitchFamily="34" charset="-120"/>
              </a:rPr>
              <a:t>2</a:t>
            </a:r>
            <a:endParaRPr lang="en-US" sz="2992" dirty="0"/>
          </a:p>
        </p:txBody>
      </p:sp>
      <p:sp>
        <p:nvSpPr>
          <p:cNvPr id="12" name="Text 9"/>
          <p:cNvSpPr/>
          <p:nvPr/>
        </p:nvSpPr>
        <p:spPr>
          <a:xfrm>
            <a:off x="6019800" y="5092779"/>
            <a:ext cx="3372922" cy="791289"/>
          </a:xfrm>
          <a:prstGeom prst="rect">
            <a:avLst/>
          </a:prstGeom>
          <a:noFill/>
          <a:ln/>
        </p:spPr>
        <p:txBody>
          <a:bodyPr wrap="square" rtlCol="0" anchor="t"/>
          <a:lstStyle/>
          <a:p>
            <a:pPr indent="0" marL="0">
              <a:lnSpc>
                <a:spcPts val="3117"/>
              </a:lnSpc>
              <a:buNone/>
            </a:pPr>
            <a:r>
              <a:rPr lang="en-US" sz="2493" b="1" dirty="0">
                <a:solidFill>
                  <a:srgbClr val="3B3535"/>
                </a:solidFill>
                <a:latin typeface="Alexandria" pitchFamily="34" charset="0"/>
                <a:ea typeface="Alexandria" pitchFamily="34" charset="-122"/>
                <a:cs typeface="Alexandria" pitchFamily="34" charset="-120"/>
              </a:rPr>
              <a:t>Replace Multiplications</a:t>
            </a:r>
            <a:endParaRPr lang="en-US" sz="2493" dirty="0"/>
          </a:p>
        </p:txBody>
      </p:sp>
      <p:sp>
        <p:nvSpPr>
          <p:cNvPr id="13" name="Text 10"/>
          <p:cNvSpPr/>
          <p:nvPr/>
        </p:nvSpPr>
        <p:spPr>
          <a:xfrm>
            <a:off x="6019800" y="6028373"/>
            <a:ext cx="3372922" cy="1154787"/>
          </a:xfrm>
          <a:prstGeom prst="rect">
            <a:avLst/>
          </a:prstGeom>
          <a:noFill/>
          <a:ln/>
        </p:spPr>
        <p:txBody>
          <a:bodyPr wrap="square" rtlCol="0" anchor="t"/>
          <a:lstStyle/>
          <a:p>
            <a:pPr indent="0" marL="0">
              <a:lnSpc>
                <a:spcPts val="3032"/>
              </a:lnSpc>
              <a:buNone/>
            </a:pPr>
            <a:r>
              <a:rPr lang="en-US" sz="1895" dirty="0">
                <a:solidFill>
                  <a:srgbClr val="3B3535"/>
                </a:solidFill>
                <a:latin typeface="Sora" pitchFamily="34" charset="0"/>
                <a:ea typeface="Sora" pitchFamily="34" charset="-122"/>
                <a:cs typeface="Sora" pitchFamily="34" charset="-120"/>
              </a:rPr>
              <a:t>This allows replacing costly multiplications with simple shift and add operations.</a:t>
            </a:r>
            <a:endParaRPr lang="en-US" sz="1895" dirty="0"/>
          </a:p>
        </p:txBody>
      </p:sp>
      <p:sp>
        <p:nvSpPr>
          <p:cNvPr id="14" name="Shape 11"/>
          <p:cNvSpPr/>
          <p:nvPr/>
        </p:nvSpPr>
        <p:spPr>
          <a:xfrm>
            <a:off x="9633347" y="5092779"/>
            <a:ext cx="541377" cy="541377"/>
          </a:xfrm>
          <a:prstGeom prst="roundRect">
            <a:avLst>
              <a:gd name="adj" fmla="val 18669"/>
            </a:avLst>
          </a:prstGeom>
          <a:solidFill>
            <a:srgbClr val="D5DCF6"/>
          </a:solidFill>
          <a:ln w="7620">
            <a:solidFill>
              <a:srgbClr val="BBC2DC"/>
            </a:solidFill>
            <a:prstDash val="solid"/>
          </a:ln>
        </p:spPr>
      </p:sp>
      <p:sp>
        <p:nvSpPr>
          <p:cNvPr id="15" name="Text 12"/>
          <p:cNvSpPr/>
          <p:nvPr/>
        </p:nvSpPr>
        <p:spPr>
          <a:xfrm>
            <a:off x="9790390" y="5173504"/>
            <a:ext cx="227290" cy="379928"/>
          </a:xfrm>
          <a:prstGeom prst="rect">
            <a:avLst/>
          </a:prstGeom>
          <a:noFill/>
          <a:ln/>
        </p:spPr>
        <p:txBody>
          <a:bodyPr wrap="none" rtlCol="0" anchor="t"/>
          <a:lstStyle/>
          <a:p>
            <a:pPr algn="ctr" indent="0" marL="0">
              <a:lnSpc>
                <a:spcPts val="2992"/>
              </a:lnSpc>
              <a:buNone/>
            </a:pPr>
            <a:r>
              <a:rPr lang="en-US" sz="2992" b="1" dirty="0">
                <a:solidFill>
                  <a:srgbClr val="3B3535"/>
                </a:solidFill>
                <a:latin typeface="Alexandria" pitchFamily="34" charset="0"/>
                <a:ea typeface="Alexandria" pitchFamily="34" charset="-122"/>
                <a:cs typeface="Alexandria" pitchFamily="34" charset="-120"/>
              </a:rPr>
              <a:t>3</a:t>
            </a:r>
            <a:endParaRPr lang="en-US" sz="2992" dirty="0"/>
          </a:p>
        </p:txBody>
      </p:sp>
      <p:sp>
        <p:nvSpPr>
          <p:cNvPr id="16" name="Text 13"/>
          <p:cNvSpPr/>
          <p:nvPr/>
        </p:nvSpPr>
        <p:spPr>
          <a:xfrm>
            <a:off x="10415349" y="5092779"/>
            <a:ext cx="3166348" cy="395645"/>
          </a:xfrm>
          <a:prstGeom prst="rect">
            <a:avLst/>
          </a:prstGeom>
          <a:noFill/>
          <a:ln/>
        </p:spPr>
        <p:txBody>
          <a:bodyPr wrap="none" rtlCol="0" anchor="t"/>
          <a:lstStyle/>
          <a:p>
            <a:pPr indent="0" marL="0">
              <a:lnSpc>
                <a:spcPts val="3117"/>
              </a:lnSpc>
              <a:buNone/>
            </a:pPr>
            <a:r>
              <a:rPr lang="en-US" sz="2493" b="1" dirty="0">
                <a:solidFill>
                  <a:srgbClr val="3B3535"/>
                </a:solidFill>
                <a:latin typeface="Alexandria" pitchFamily="34" charset="0"/>
                <a:ea typeface="Alexandria" pitchFamily="34" charset="-122"/>
                <a:cs typeface="Alexandria" pitchFamily="34" charset="-120"/>
              </a:rPr>
              <a:t>Optimize Hardware</a:t>
            </a:r>
            <a:endParaRPr lang="en-US" sz="2493" dirty="0"/>
          </a:p>
        </p:txBody>
      </p:sp>
      <p:sp>
        <p:nvSpPr>
          <p:cNvPr id="17" name="Text 14"/>
          <p:cNvSpPr/>
          <p:nvPr/>
        </p:nvSpPr>
        <p:spPr>
          <a:xfrm>
            <a:off x="10415349" y="5632728"/>
            <a:ext cx="3372922" cy="1539716"/>
          </a:xfrm>
          <a:prstGeom prst="rect">
            <a:avLst/>
          </a:prstGeom>
          <a:noFill/>
          <a:ln/>
        </p:spPr>
        <p:txBody>
          <a:bodyPr wrap="square" rtlCol="0" anchor="t"/>
          <a:lstStyle/>
          <a:p>
            <a:pPr indent="0" marL="0">
              <a:lnSpc>
                <a:spcPts val="3032"/>
              </a:lnSpc>
              <a:buNone/>
            </a:pPr>
            <a:r>
              <a:rPr lang="en-US" sz="1895" dirty="0">
                <a:solidFill>
                  <a:srgbClr val="3B3535"/>
                </a:solidFill>
                <a:latin typeface="Sora" pitchFamily="34" charset="0"/>
                <a:ea typeface="Sora" pitchFamily="34" charset="-122"/>
                <a:cs typeface="Sora" pitchFamily="34" charset="-120"/>
              </a:rPr>
              <a:t>Coefficient quantization significantly reduces hardware complexity and power consumption.</a:t>
            </a:r>
            <a:endParaRPr lang="en-US" sz="1895" dirty="0"/>
          </a:p>
        </p:txBody>
      </p:sp>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
        <p:nvSpPr>
          <p:cNvPr id="4" name="Text 2"/>
          <p:cNvSpPr/>
          <p:nvPr/>
        </p:nvSpPr>
        <p:spPr>
          <a:xfrm>
            <a:off x="864037" y="1766530"/>
            <a:ext cx="12902327" cy="1624251"/>
          </a:xfrm>
          <a:prstGeom prst="rect">
            <a:avLst/>
          </a:prstGeom>
          <a:noFill/>
          <a:ln/>
        </p:spPr>
        <p:txBody>
          <a:bodyPr wrap="square" rtlCol="0" anchor="t"/>
          <a:lstStyle/>
          <a:p>
            <a:pPr indent="0" marL="0">
              <a:lnSpc>
                <a:spcPts val="6395"/>
              </a:lnSpc>
              <a:buNone/>
            </a:pPr>
            <a:r>
              <a:rPr lang="en-US" sz="5116" b="1" dirty="0">
                <a:solidFill>
                  <a:srgbClr val="1F1E1E"/>
                </a:solidFill>
                <a:latin typeface="Alexandria" pitchFamily="34" charset="0"/>
                <a:ea typeface="Alexandria" pitchFamily="34" charset="-122"/>
                <a:cs typeface="Alexandria" pitchFamily="34" charset="-120"/>
              </a:rPr>
              <a:t>Canonic Signed Digit (CSD) Representation</a:t>
            </a:r>
            <a:endParaRPr lang="en-US" sz="5116" dirty="0"/>
          </a:p>
        </p:txBody>
      </p:sp>
      <p:sp>
        <p:nvSpPr>
          <p:cNvPr id="5" name="Text 3"/>
          <p:cNvSpPr/>
          <p:nvPr/>
        </p:nvSpPr>
        <p:spPr>
          <a:xfrm>
            <a:off x="864037" y="4007882"/>
            <a:ext cx="3747016" cy="406003"/>
          </a:xfrm>
          <a:prstGeom prst="rect">
            <a:avLst/>
          </a:prstGeom>
          <a:noFill/>
          <a:ln/>
        </p:spPr>
        <p:txBody>
          <a:bodyPr wrap="none" rtlCol="0" anchor="t"/>
          <a:lstStyle/>
          <a:p>
            <a:pPr indent="0" marL="0">
              <a:lnSpc>
                <a:spcPts val="3197"/>
              </a:lnSpc>
              <a:buNone/>
            </a:pPr>
            <a:r>
              <a:rPr lang="en-US" sz="2558" b="1" dirty="0">
                <a:solidFill>
                  <a:srgbClr val="1F1E1E"/>
                </a:solidFill>
                <a:latin typeface="Alexandria" pitchFamily="34" charset="0"/>
                <a:ea typeface="Alexandria" pitchFamily="34" charset="-122"/>
                <a:cs typeface="Alexandria" pitchFamily="34" charset="-120"/>
              </a:rPr>
              <a:t>Sparse Representation</a:t>
            </a:r>
            <a:endParaRPr lang="en-US" sz="2558" dirty="0"/>
          </a:p>
        </p:txBody>
      </p:sp>
      <p:sp>
        <p:nvSpPr>
          <p:cNvPr id="6" name="Text 4"/>
          <p:cNvSpPr/>
          <p:nvPr/>
        </p:nvSpPr>
        <p:spPr>
          <a:xfrm>
            <a:off x="864037" y="4660702"/>
            <a:ext cx="3898821" cy="1580198"/>
          </a:xfrm>
          <a:prstGeom prst="rect">
            <a:avLst/>
          </a:prstGeom>
          <a:noFill/>
          <a:ln/>
        </p:spPr>
        <p:txBody>
          <a:bodyPr wrap="square" rtlCol="0" anchor="t"/>
          <a:lstStyle/>
          <a:p>
            <a:pPr indent="0" marL="0">
              <a:lnSpc>
                <a:spcPts val="3110"/>
              </a:lnSpc>
              <a:buNone/>
            </a:pPr>
            <a:r>
              <a:rPr lang="en-US" sz="1944" dirty="0">
                <a:solidFill>
                  <a:srgbClr val="3B3535"/>
                </a:solidFill>
                <a:latin typeface="Sora" pitchFamily="34" charset="0"/>
                <a:ea typeface="Sora" pitchFamily="34" charset="-122"/>
                <a:cs typeface="Sora" pitchFamily="34" charset="-120"/>
              </a:rPr>
              <a:t>CSD representation uses a minimal number of non-zero digits to encode filter coefficients.</a:t>
            </a:r>
            <a:endParaRPr lang="en-US" sz="1944" dirty="0"/>
          </a:p>
        </p:txBody>
      </p:sp>
      <p:sp>
        <p:nvSpPr>
          <p:cNvPr id="7" name="Text 5"/>
          <p:cNvSpPr/>
          <p:nvPr/>
        </p:nvSpPr>
        <p:spPr>
          <a:xfrm>
            <a:off x="5372695" y="4007882"/>
            <a:ext cx="3248501" cy="406003"/>
          </a:xfrm>
          <a:prstGeom prst="rect">
            <a:avLst/>
          </a:prstGeom>
          <a:noFill/>
          <a:ln/>
        </p:spPr>
        <p:txBody>
          <a:bodyPr wrap="none" rtlCol="0" anchor="t"/>
          <a:lstStyle/>
          <a:p>
            <a:pPr indent="0" marL="0">
              <a:lnSpc>
                <a:spcPts val="3197"/>
              </a:lnSpc>
              <a:buNone/>
            </a:pPr>
            <a:r>
              <a:rPr lang="en-US" sz="2558" b="1" dirty="0">
                <a:solidFill>
                  <a:srgbClr val="1F1E1E"/>
                </a:solidFill>
                <a:latin typeface="Alexandria" pitchFamily="34" charset="0"/>
                <a:ea typeface="Alexandria" pitchFamily="34" charset="-122"/>
                <a:cs typeface="Alexandria" pitchFamily="34" charset="-120"/>
              </a:rPr>
              <a:t>Fewer Additions</a:t>
            </a:r>
            <a:endParaRPr lang="en-US" sz="2558" dirty="0"/>
          </a:p>
        </p:txBody>
      </p:sp>
      <p:sp>
        <p:nvSpPr>
          <p:cNvPr id="8" name="Text 6"/>
          <p:cNvSpPr/>
          <p:nvPr/>
        </p:nvSpPr>
        <p:spPr>
          <a:xfrm>
            <a:off x="5372695" y="4660702"/>
            <a:ext cx="3898821" cy="1580198"/>
          </a:xfrm>
          <a:prstGeom prst="rect">
            <a:avLst/>
          </a:prstGeom>
          <a:noFill/>
          <a:ln/>
        </p:spPr>
        <p:txBody>
          <a:bodyPr wrap="square" rtlCol="0" anchor="t"/>
          <a:lstStyle/>
          <a:p>
            <a:pPr indent="0" marL="0">
              <a:lnSpc>
                <a:spcPts val="3110"/>
              </a:lnSpc>
              <a:buNone/>
            </a:pPr>
            <a:r>
              <a:rPr lang="en-US" sz="1944" dirty="0">
                <a:solidFill>
                  <a:srgbClr val="3B3535"/>
                </a:solidFill>
                <a:latin typeface="Sora" pitchFamily="34" charset="0"/>
                <a:ea typeface="Sora" pitchFamily="34" charset="-122"/>
                <a:cs typeface="Sora" pitchFamily="34" charset="-120"/>
              </a:rPr>
              <a:t>The sparse representation reduces the number of additions required in the filter implementation.</a:t>
            </a:r>
            <a:endParaRPr lang="en-US" sz="1944" dirty="0"/>
          </a:p>
        </p:txBody>
      </p:sp>
      <p:sp>
        <p:nvSpPr>
          <p:cNvPr id="9" name="Text 7"/>
          <p:cNvSpPr/>
          <p:nvPr/>
        </p:nvSpPr>
        <p:spPr>
          <a:xfrm>
            <a:off x="9881354" y="4007882"/>
            <a:ext cx="3248501" cy="406003"/>
          </a:xfrm>
          <a:prstGeom prst="rect">
            <a:avLst/>
          </a:prstGeom>
          <a:noFill/>
          <a:ln/>
        </p:spPr>
        <p:txBody>
          <a:bodyPr wrap="none" rtlCol="0" anchor="t"/>
          <a:lstStyle/>
          <a:p>
            <a:pPr indent="0" marL="0">
              <a:lnSpc>
                <a:spcPts val="3197"/>
              </a:lnSpc>
              <a:buNone/>
            </a:pPr>
            <a:r>
              <a:rPr lang="en-US" sz="2558" b="1" dirty="0">
                <a:solidFill>
                  <a:srgbClr val="1F1E1E"/>
                </a:solidFill>
                <a:latin typeface="Alexandria" pitchFamily="34" charset="0"/>
                <a:ea typeface="Alexandria" pitchFamily="34" charset="-122"/>
                <a:cs typeface="Alexandria" pitchFamily="34" charset="-120"/>
              </a:rPr>
              <a:t>Efficient Hardware</a:t>
            </a:r>
            <a:endParaRPr lang="en-US" sz="2558" dirty="0"/>
          </a:p>
        </p:txBody>
      </p:sp>
      <p:sp>
        <p:nvSpPr>
          <p:cNvPr id="10" name="Text 8"/>
          <p:cNvSpPr/>
          <p:nvPr/>
        </p:nvSpPr>
        <p:spPr>
          <a:xfrm>
            <a:off x="9881354" y="4660702"/>
            <a:ext cx="3898821" cy="1580198"/>
          </a:xfrm>
          <a:prstGeom prst="rect">
            <a:avLst/>
          </a:prstGeom>
          <a:noFill/>
          <a:ln/>
        </p:spPr>
        <p:txBody>
          <a:bodyPr wrap="square" rtlCol="0" anchor="t"/>
          <a:lstStyle/>
          <a:p>
            <a:pPr indent="0" marL="0">
              <a:lnSpc>
                <a:spcPts val="3110"/>
              </a:lnSpc>
              <a:buNone/>
            </a:pPr>
            <a:r>
              <a:rPr lang="en-US" sz="1944" dirty="0">
                <a:solidFill>
                  <a:srgbClr val="3B3535"/>
                </a:solidFill>
                <a:latin typeface="Sora" pitchFamily="34" charset="0"/>
                <a:ea typeface="Sora" pitchFamily="34" charset="-122"/>
                <a:cs typeface="Sora" pitchFamily="34" charset="-120"/>
              </a:rPr>
              <a:t>CSD coefficients enable a more efficient hardware implementation of multiplier-less FIR filters.</a:t>
            </a:r>
            <a:endParaRPr lang="en-US" sz="1944"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p:cNvPr>
          <p:cNvPicPr>
            <a:picLocks noChangeAspect="1"/>
          </p:cNvPicPr>
          <p:nvPr/>
        </p:nvPicPr>
        <p:blipFill>
          <a:blip r:embed="rId1"/>
          <a:stretch>
            <a:fillRect/>
          </a:stretch>
        </p:blipFill>
        <p:spPr>
          <a:xfrm>
            <a:off x="0" y="0"/>
            <a:ext cx="14630400" cy="2441734"/>
          </a:xfrm>
          <a:prstGeom prst="rect">
            <a:avLst/>
          </a:prstGeom>
        </p:spPr>
      </p:pic>
      <p:sp>
        <p:nvSpPr>
          <p:cNvPr id="5" name="Text 2"/>
          <p:cNvSpPr/>
          <p:nvPr/>
        </p:nvSpPr>
        <p:spPr>
          <a:xfrm>
            <a:off x="1699141" y="3144798"/>
            <a:ext cx="5140523" cy="642580"/>
          </a:xfrm>
          <a:prstGeom prst="rect">
            <a:avLst/>
          </a:prstGeom>
          <a:noFill/>
          <a:ln/>
        </p:spPr>
        <p:txBody>
          <a:bodyPr wrap="none" rtlCol="0" anchor="t"/>
          <a:lstStyle/>
          <a:p>
            <a:pPr indent="0" marL="0">
              <a:lnSpc>
                <a:spcPts val="5060"/>
              </a:lnSpc>
              <a:buNone/>
            </a:pPr>
            <a:r>
              <a:rPr lang="en-US" sz="4048" b="1" dirty="0">
                <a:solidFill>
                  <a:srgbClr val="1F1E1E"/>
                </a:solidFill>
                <a:latin typeface="Alexandria" pitchFamily="34" charset="0"/>
                <a:ea typeface="Alexandria" pitchFamily="34" charset="-122"/>
                <a:cs typeface="Alexandria" pitchFamily="34" charset="-120"/>
              </a:rPr>
              <a:t>Genetic Algorithms</a:t>
            </a:r>
            <a:endParaRPr lang="en-US" sz="4048" dirty="0"/>
          </a:p>
        </p:txBody>
      </p:sp>
      <p:sp>
        <p:nvSpPr>
          <p:cNvPr id="6" name="Shape 3"/>
          <p:cNvSpPr/>
          <p:nvPr/>
        </p:nvSpPr>
        <p:spPr>
          <a:xfrm>
            <a:off x="1699141" y="4080272"/>
            <a:ext cx="5518428" cy="1781770"/>
          </a:xfrm>
          <a:prstGeom prst="roundRect">
            <a:avLst>
              <a:gd name="adj" fmla="val 4605"/>
            </a:avLst>
          </a:prstGeom>
          <a:solidFill>
            <a:srgbClr val="D5DCF6"/>
          </a:solidFill>
          <a:ln w="7620">
            <a:solidFill>
              <a:srgbClr val="BBC2DC"/>
            </a:solidFill>
            <a:prstDash val="solid"/>
          </a:ln>
        </p:spPr>
      </p:sp>
      <p:sp>
        <p:nvSpPr>
          <p:cNvPr id="7" name="Text 4"/>
          <p:cNvSpPr/>
          <p:nvPr/>
        </p:nvSpPr>
        <p:spPr>
          <a:xfrm>
            <a:off x="1902023" y="4283154"/>
            <a:ext cx="3218498" cy="321231"/>
          </a:xfrm>
          <a:prstGeom prst="rect">
            <a:avLst/>
          </a:prstGeom>
          <a:noFill/>
          <a:ln/>
        </p:spPr>
        <p:txBody>
          <a:bodyPr wrap="none" rtlCol="0" anchor="t"/>
          <a:lstStyle/>
          <a:p>
            <a:pPr indent="0" marL="0">
              <a:lnSpc>
                <a:spcPts val="2530"/>
              </a:lnSpc>
              <a:buNone/>
            </a:pPr>
            <a:r>
              <a:rPr lang="en-US" sz="2024" b="1" dirty="0">
                <a:solidFill>
                  <a:srgbClr val="3B3535"/>
                </a:solidFill>
                <a:latin typeface="Alexandria" pitchFamily="34" charset="0"/>
                <a:ea typeface="Alexandria" pitchFamily="34" charset="-122"/>
                <a:cs typeface="Alexandria" pitchFamily="34" charset="-120"/>
              </a:rPr>
              <a:t>Coefficient Optimization</a:t>
            </a:r>
            <a:endParaRPr lang="en-US" sz="2024" dirty="0"/>
          </a:p>
        </p:txBody>
      </p:sp>
      <p:sp>
        <p:nvSpPr>
          <p:cNvPr id="8" name="Text 5"/>
          <p:cNvSpPr/>
          <p:nvPr/>
        </p:nvSpPr>
        <p:spPr>
          <a:xfrm>
            <a:off x="1902023" y="4721542"/>
            <a:ext cx="5112663" cy="937617"/>
          </a:xfrm>
          <a:prstGeom prst="rect">
            <a:avLst/>
          </a:prstGeom>
          <a:noFill/>
          <a:ln/>
        </p:spPr>
        <p:txBody>
          <a:bodyPr wrap="square" rtlCol="0" anchor="t"/>
          <a:lstStyle/>
          <a:p>
            <a:pPr indent="0" marL="0">
              <a:lnSpc>
                <a:spcPts val="2461"/>
              </a:lnSpc>
              <a:buNone/>
            </a:pPr>
            <a:r>
              <a:rPr lang="en-US" sz="1538" dirty="0">
                <a:solidFill>
                  <a:srgbClr val="3B3535"/>
                </a:solidFill>
                <a:latin typeface="Sora" pitchFamily="34" charset="0"/>
                <a:ea typeface="Sora" pitchFamily="34" charset="-122"/>
                <a:cs typeface="Sora" pitchFamily="34" charset="-120"/>
              </a:rPr>
              <a:t>Genetic algorithms are used to optimize FIR filter coefficients while maintaining the desired frequency response.</a:t>
            </a:r>
            <a:endParaRPr lang="en-US" sz="1538" dirty="0"/>
          </a:p>
        </p:txBody>
      </p:sp>
      <p:sp>
        <p:nvSpPr>
          <p:cNvPr id="9" name="Shape 6"/>
          <p:cNvSpPr/>
          <p:nvPr/>
        </p:nvSpPr>
        <p:spPr>
          <a:xfrm>
            <a:off x="7412831" y="4080272"/>
            <a:ext cx="5518428" cy="1781770"/>
          </a:xfrm>
          <a:prstGeom prst="roundRect">
            <a:avLst>
              <a:gd name="adj" fmla="val 4605"/>
            </a:avLst>
          </a:prstGeom>
          <a:solidFill>
            <a:srgbClr val="D5DCF6"/>
          </a:solidFill>
          <a:ln w="7620">
            <a:solidFill>
              <a:srgbClr val="BBC2DC"/>
            </a:solidFill>
            <a:prstDash val="solid"/>
          </a:ln>
        </p:spPr>
      </p:sp>
      <p:sp>
        <p:nvSpPr>
          <p:cNvPr id="10" name="Text 7"/>
          <p:cNvSpPr/>
          <p:nvPr/>
        </p:nvSpPr>
        <p:spPr>
          <a:xfrm>
            <a:off x="7615714" y="4283154"/>
            <a:ext cx="3380303" cy="321231"/>
          </a:xfrm>
          <a:prstGeom prst="rect">
            <a:avLst/>
          </a:prstGeom>
          <a:noFill/>
          <a:ln/>
        </p:spPr>
        <p:txBody>
          <a:bodyPr wrap="none" rtlCol="0" anchor="t"/>
          <a:lstStyle/>
          <a:p>
            <a:pPr indent="0" marL="0">
              <a:lnSpc>
                <a:spcPts val="2530"/>
              </a:lnSpc>
              <a:buNone/>
            </a:pPr>
            <a:r>
              <a:rPr lang="en-US" sz="2024" b="1" dirty="0">
                <a:solidFill>
                  <a:srgbClr val="3B3535"/>
                </a:solidFill>
                <a:latin typeface="Alexandria" pitchFamily="34" charset="0"/>
                <a:ea typeface="Alexandria" pitchFamily="34" charset="-122"/>
                <a:cs typeface="Alexandria" pitchFamily="34" charset="-120"/>
              </a:rPr>
              <a:t>Constrained Optimization</a:t>
            </a:r>
            <a:endParaRPr lang="en-US" sz="2024" dirty="0"/>
          </a:p>
        </p:txBody>
      </p:sp>
      <p:sp>
        <p:nvSpPr>
          <p:cNvPr id="11" name="Text 8"/>
          <p:cNvSpPr/>
          <p:nvPr/>
        </p:nvSpPr>
        <p:spPr>
          <a:xfrm>
            <a:off x="7615714" y="4721542"/>
            <a:ext cx="5112663" cy="937617"/>
          </a:xfrm>
          <a:prstGeom prst="rect">
            <a:avLst/>
          </a:prstGeom>
          <a:noFill/>
          <a:ln/>
        </p:spPr>
        <p:txBody>
          <a:bodyPr wrap="square" rtlCol="0" anchor="t"/>
          <a:lstStyle/>
          <a:p>
            <a:pPr indent="0" marL="0">
              <a:lnSpc>
                <a:spcPts val="2461"/>
              </a:lnSpc>
              <a:buNone/>
            </a:pPr>
            <a:r>
              <a:rPr lang="en-US" sz="1538" dirty="0">
                <a:solidFill>
                  <a:srgbClr val="3B3535"/>
                </a:solidFill>
                <a:latin typeface="Sora" pitchFamily="34" charset="0"/>
                <a:ea typeface="Sora" pitchFamily="34" charset="-122"/>
                <a:cs typeface="Sora" pitchFamily="34" charset="-120"/>
              </a:rPr>
              <a:t>The optimization can incorporate constraints on coefficient wordlength and adder cost for efficient hardware implementation.</a:t>
            </a:r>
            <a:endParaRPr lang="en-US" sz="1538" dirty="0"/>
          </a:p>
        </p:txBody>
      </p:sp>
      <p:sp>
        <p:nvSpPr>
          <p:cNvPr id="12" name="Shape 9"/>
          <p:cNvSpPr/>
          <p:nvPr/>
        </p:nvSpPr>
        <p:spPr>
          <a:xfrm>
            <a:off x="1699141" y="6057305"/>
            <a:ext cx="5518428" cy="1469231"/>
          </a:xfrm>
          <a:prstGeom prst="roundRect">
            <a:avLst>
              <a:gd name="adj" fmla="val 5584"/>
            </a:avLst>
          </a:prstGeom>
          <a:solidFill>
            <a:srgbClr val="D5DCF6"/>
          </a:solidFill>
          <a:ln w="7620">
            <a:solidFill>
              <a:srgbClr val="BBC2DC"/>
            </a:solidFill>
            <a:prstDash val="solid"/>
          </a:ln>
        </p:spPr>
      </p:sp>
      <p:sp>
        <p:nvSpPr>
          <p:cNvPr id="13" name="Text 10"/>
          <p:cNvSpPr/>
          <p:nvPr/>
        </p:nvSpPr>
        <p:spPr>
          <a:xfrm>
            <a:off x="1902023" y="6260187"/>
            <a:ext cx="2570202" cy="321231"/>
          </a:xfrm>
          <a:prstGeom prst="rect">
            <a:avLst/>
          </a:prstGeom>
          <a:noFill/>
          <a:ln/>
        </p:spPr>
        <p:txBody>
          <a:bodyPr wrap="none" rtlCol="0" anchor="t"/>
          <a:lstStyle/>
          <a:p>
            <a:pPr indent="0" marL="0">
              <a:lnSpc>
                <a:spcPts val="2530"/>
              </a:lnSpc>
              <a:buNone/>
            </a:pPr>
            <a:r>
              <a:rPr lang="en-US" sz="2024" b="1" dirty="0">
                <a:solidFill>
                  <a:srgbClr val="3B3535"/>
                </a:solidFill>
                <a:latin typeface="Alexandria" pitchFamily="34" charset="0"/>
                <a:ea typeface="Alexandria" pitchFamily="34" charset="-122"/>
                <a:cs typeface="Alexandria" pitchFamily="34" charset="-120"/>
              </a:rPr>
              <a:t>Automated Design</a:t>
            </a:r>
            <a:endParaRPr lang="en-US" sz="2024" dirty="0"/>
          </a:p>
        </p:txBody>
      </p:sp>
      <p:sp>
        <p:nvSpPr>
          <p:cNvPr id="14" name="Text 11"/>
          <p:cNvSpPr/>
          <p:nvPr/>
        </p:nvSpPr>
        <p:spPr>
          <a:xfrm>
            <a:off x="1902023" y="6698575"/>
            <a:ext cx="5112663" cy="625078"/>
          </a:xfrm>
          <a:prstGeom prst="rect">
            <a:avLst/>
          </a:prstGeom>
          <a:noFill/>
          <a:ln/>
        </p:spPr>
        <p:txBody>
          <a:bodyPr wrap="square" rtlCol="0" anchor="t"/>
          <a:lstStyle/>
          <a:p>
            <a:pPr indent="0" marL="0">
              <a:lnSpc>
                <a:spcPts val="2461"/>
              </a:lnSpc>
              <a:buNone/>
            </a:pPr>
            <a:r>
              <a:rPr lang="en-US" sz="1538" dirty="0">
                <a:solidFill>
                  <a:srgbClr val="3B3535"/>
                </a:solidFill>
                <a:latin typeface="Sora" pitchFamily="34" charset="0"/>
                <a:ea typeface="Sora" pitchFamily="34" charset="-122"/>
                <a:cs typeface="Sora" pitchFamily="34" charset="-120"/>
              </a:rPr>
              <a:t>Genetic algorithms automate the design process, making it easier to explore the design space.</a:t>
            </a:r>
            <a:endParaRPr lang="en-US" sz="1538" dirty="0"/>
          </a:p>
        </p:txBody>
      </p:sp>
      <p:sp>
        <p:nvSpPr>
          <p:cNvPr id="15" name="Shape 12"/>
          <p:cNvSpPr/>
          <p:nvPr/>
        </p:nvSpPr>
        <p:spPr>
          <a:xfrm>
            <a:off x="7412831" y="6057305"/>
            <a:ext cx="5518428" cy="1469231"/>
          </a:xfrm>
          <a:prstGeom prst="roundRect">
            <a:avLst>
              <a:gd name="adj" fmla="val 5584"/>
            </a:avLst>
          </a:prstGeom>
          <a:solidFill>
            <a:srgbClr val="D5DCF6"/>
          </a:solidFill>
          <a:ln w="7620">
            <a:solidFill>
              <a:srgbClr val="BBC2DC"/>
            </a:solidFill>
            <a:prstDash val="solid"/>
          </a:ln>
        </p:spPr>
      </p:sp>
      <p:sp>
        <p:nvSpPr>
          <p:cNvPr id="16" name="Text 13"/>
          <p:cNvSpPr/>
          <p:nvPr/>
        </p:nvSpPr>
        <p:spPr>
          <a:xfrm>
            <a:off x="7615714" y="6260187"/>
            <a:ext cx="2722602" cy="321231"/>
          </a:xfrm>
          <a:prstGeom prst="rect">
            <a:avLst/>
          </a:prstGeom>
          <a:noFill/>
          <a:ln/>
        </p:spPr>
        <p:txBody>
          <a:bodyPr wrap="none" rtlCol="0" anchor="t"/>
          <a:lstStyle/>
          <a:p>
            <a:pPr indent="0" marL="0">
              <a:lnSpc>
                <a:spcPts val="2530"/>
              </a:lnSpc>
              <a:buNone/>
            </a:pPr>
            <a:r>
              <a:rPr lang="en-US" sz="2024" b="1" dirty="0">
                <a:solidFill>
                  <a:srgbClr val="3B3535"/>
                </a:solidFill>
                <a:latin typeface="Alexandria" pitchFamily="34" charset="0"/>
                <a:ea typeface="Alexandria" pitchFamily="34" charset="-122"/>
                <a:cs typeface="Alexandria" pitchFamily="34" charset="-120"/>
              </a:rPr>
              <a:t>Adaptable Approach</a:t>
            </a:r>
            <a:endParaRPr lang="en-US" sz="2024" dirty="0"/>
          </a:p>
        </p:txBody>
      </p:sp>
      <p:sp>
        <p:nvSpPr>
          <p:cNvPr id="17" name="Text 14"/>
          <p:cNvSpPr/>
          <p:nvPr/>
        </p:nvSpPr>
        <p:spPr>
          <a:xfrm>
            <a:off x="7615714" y="6698575"/>
            <a:ext cx="5112663" cy="625078"/>
          </a:xfrm>
          <a:prstGeom prst="rect">
            <a:avLst/>
          </a:prstGeom>
          <a:noFill/>
          <a:ln/>
        </p:spPr>
        <p:txBody>
          <a:bodyPr wrap="square" rtlCol="0" anchor="t"/>
          <a:lstStyle/>
          <a:p>
            <a:pPr indent="0" marL="0">
              <a:lnSpc>
                <a:spcPts val="2461"/>
              </a:lnSpc>
              <a:buNone/>
            </a:pPr>
            <a:r>
              <a:rPr lang="en-US" sz="1538" dirty="0">
                <a:solidFill>
                  <a:srgbClr val="3B3535"/>
                </a:solidFill>
                <a:latin typeface="Sora" pitchFamily="34" charset="0"/>
                <a:ea typeface="Sora" pitchFamily="34" charset="-122"/>
                <a:cs typeface="Sora" pitchFamily="34" charset="-120"/>
              </a:rPr>
              <a:t>This technique is flexible and can be applied to a wide range of FIR filter design problems.</a:t>
            </a:r>
            <a:endParaRPr lang="en-US" sz="1538" dirty="0"/>
          </a:p>
        </p:txBody>
      </p:sp>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248162" y="771882"/>
            <a:ext cx="5993249" cy="715923"/>
          </a:xfrm>
          <a:prstGeom prst="rect">
            <a:avLst/>
          </a:prstGeom>
          <a:noFill/>
          <a:ln/>
        </p:spPr>
        <p:txBody>
          <a:bodyPr wrap="none" rtlCol="0" anchor="t"/>
          <a:lstStyle/>
          <a:p>
            <a:pPr indent="0" marL="0">
              <a:lnSpc>
                <a:spcPts val="5638"/>
              </a:lnSpc>
              <a:buNone/>
            </a:pPr>
            <a:r>
              <a:rPr lang="en-US" sz="4510" b="1" dirty="0">
                <a:solidFill>
                  <a:srgbClr val="1F1E1E"/>
                </a:solidFill>
                <a:latin typeface="Alexandria" pitchFamily="34" charset="0"/>
                <a:ea typeface="Alexandria" pitchFamily="34" charset="-122"/>
                <a:cs typeface="Alexandria" pitchFamily="34" charset="-120"/>
              </a:rPr>
              <a:t>Linear Programming</a:t>
            </a:r>
            <a:endParaRPr lang="en-US" sz="4510" dirty="0"/>
          </a:p>
        </p:txBody>
      </p:sp>
      <p:sp>
        <p:nvSpPr>
          <p:cNvPr id="6" name="Shape 3"/>
          <p:cNvSpPr/>
          <p:nvPr/>
        </p:nvSpPr>
        <p:spPr>
          <a:xfrm>
            <a:off x="6559391" y="1814274"/>
            <a:ext cx="30480" cy="5643324"/>
          </a:xfrm>
          <a:prstGeom prst="roundRect">
            <a:avLst>
              <a:gd name="adj" fmla="val 299931"/>
            </a:avLst>
          </a:prstGeom>
          <a:solidFill>
            <a:srgbClr val="BBC2DC"/>
          </a:solidFill>
          <a:ln/>
        </p:spPr>
      </p:sp>
      <p:sp>
        <p:nvSpPr>
          <p:cNvPr id="7" name="Shape 4"/>
          <p:cNvSpPr/>
          <p:nvPr/>
        </p:nvSpPr>
        <p:spPr>
          <a:xfrm>
            <a:off x="6789003" y="2288619"/>
            <a:ext cx="761762" cy="30480"/>
          </a:xfrm>
          <a:prstGeom prst="roundRect">
            <a:avLst>
              <a:gd name="adj" fmla="val 299931"/>
            </a:avLst>
          </a:prstGeom>
          <a:solidFill>
            <a:srgbClr val="BBC2DC"/>
          </a:solidFill>
          <a:ln/>
        </p:spPr>
      </p:sp>
      <p:sp>
        <p:nvSpPr>
          <p:cNvPr id="8" name="Shape 5"/>
          <p:cNvSpPr/>
          <p:nvPr/>
        </p:nvSpPr>
        <p:spPr>
          <a:xfrm>
            <a:off x="6329779" y="2059067"/>
            <a:ext cx="489704" cy="489704"/>
          </a:xfrm>
          <a:prstGeom prst="roundRect">
            <a:avLst>
              <a:gd name="adj" fmla="val 18668"/>
            </a:avLst>
          </a:prstGeom>
          <a:solidFill>
            <a:srgbClr val="D5DCF6"/>
          </a:solidFill>
          <a:ln w="7620">
            <a:solidFill>
              <a:srgbClr val="BBC2DC"/>
            </a:solidFill>
            <a:prstDash val="solid"/>
          </a:ln>
        </p:spPr>
      </p:sp>
      <p:sp>
        <p:nvSpPr>
          <p:cNvPr id="9" name="Text 6"/>
          <p:cNvSpPr/>
          <p:nvPr/>
        </p:nvSpPr>
        <p:spPr>
          <a:xfrm>
            <a:off x="6507063" y="2132052"/>
            <a:ext cx="135136" cy="343733"/>
          </a:xfrm>
          <a:prstGeom prst="rect">
            <a:avLst/>
          </a:prstGeom>
          <a:noFill/>
          <a:ln/>
        </p:spPr>
        <p:txBody>
          <a:bodyPr wrap="none" rtlCol="0" anchor="t"/>
          <a:lstStyle/>
          <a:p>
            <a:pPr algn="ctr" indent="0" marL="0">
              <a:lnSpc>
                <a:spcPts val="2706"/>
              </a:lnSpc>
              <a:buNone/>
            </a:pPr>
            <a:r>
              <a:rPr lang="en-US" sz="2706" b="1" dirty="0">
                <a:solidFill>
                  <a:srgbClr val="3B3535"/>
                </a:solidFill>
                <a:latin typeface="Alexandria" pitchFamily="34" charset="0"/>
                <a:ea typeface="Alexandria" pitchFamily="34" charset="-122"/>
                <a:cs typeface="Alexandria" pitchFamily="34" charset="-120"/>
              </a:rPr>
              <a:t>1</a:t>
            </a:r>
            <a:endParaRPr lang="en-US" sz="2706" dirty="0"/>
          </a:p>
        </p:txBody>
      </p:sp>
      <p:sp>
        <p:nvSpPr>
          <p:cNvPr id="10" name="Text 7"/>
          <p:cNvSpPr/>
          <p:nvPr/>
        </p:nvSpPr>
        <p:spPr>
          <a:xfrm>
            <a:off x="7771686" y="2031921"/>
            <a:ext cx="3124914" cy="357902"/>
          </a:xfrm>
          <a:prstGeom prst="rect">
            <a:avLst/>
          </a:prstGeom>
          <a:noFill/>
          <a:ln/>
        </p:spPr>
        <p:txBody>
          <a:bodyPr wrap="none" rtlCol="0" anchor="t"/>
          <a:lstStyle/>
          <a:p>
            <a:pPr algn="l" indent="0" marL="0">
              <a:lnSpc>
                <a:spcPts val="2819"/>
              </a:lnSpc>
              <a:buNone/>
            </a:pPr>
            <a:r>
              <a:rPr lang="en-US" sz="2255" b="1" dirty="0">
                <a:solidFill>
                  <a:srgbClr val="3B3535"/>
                </a:solidFill>
                <a:latin typeface="Alexandria" pitchFamily="34" charset="0"/>
                <a:ea typeface="Alexandria" pitchFamily="34" charset="-122"/>
                <a:cs typeface="Alexandria" pitchFamily="34" charset="-120"/>
              </a:rPr>
              <a:t>Problem Formulation</a:t>
            </a:r>
            <a:endParaRPr lang="en-US" sz="2255" dirty="0"/>
          </a:p>
        </p:txBody>
      </p:sp>
      <p:sp>
        <p:nvSpPr>
          <p:cNvPr id="11" name="Text 8"/>
          <p:cNvSpPr/>
          <p:nvPr/>
        </p:nvSpPr>
        <p:spPr>
          <a:xfrm>
            <a:off x="7771686" y="2520315"/>
            <a:ext cx="6096953" cy="696278"/>
          </a:xfrm>
          <a:prstGeom prst="rect">
            <a:avLst/>
          </a:prstGeom>
          <a:noFill/>
          <a:ln/>
        </p:spPr>
        <p:txBody>
          <a:bodyPr wrap="square" rtlCol="0" anchor="t"/>
          <a:lstStyle/>
          <a:p>
            <a:pPr algn="l" indent="0" marL="0">
              <a:lnSpc>
                <a:spcPts val="2742"/>
              </a:lnSpc>
              <a:buNone/>
            </a:pPr>
            <a:r>
              <a:rPr lang="en-US" sz="1714" dirty="0">
                <a:solidFill>
                  <a:srgbClr val="3B3535"/>
                </a:solidFill>
                <a:latin typeface="Sora" pitchFamily="34" charset="0"/>
                <a:ea typeface="Sora" pitchFamily="34" charset="-122"/>
                <a:cs typeface="Sora" pitchFamily="34" charset="-120"/>
              </a:rPr>
              <a:t>The FIR filter design problem is formulated as a linear optimization problem.</a:t>
            </a:r>
            <a:endParaRPr lang="en-US" sz="1714" dirty="0"/>
          </a:p>
        </p:txBody>
      </p:sp>
      <p:sp>
        <p:nvSpPr>
          <p:cNvPr id="12" name="Shape 9"/>
          <p:cNvSpPr/>
          <p:nvPr/>
        </p:nvSpPr>
        <p:spPr>
          <a:xfrm>
            <a:off x="6789003" y="4126230"/>
            <a:ext cx="761762" cy="30480"/>
          </a:xfrm>
          <a:prstGeom prst="roundRect">
            <a:avLst>
              <a:gd name="adj" fmla="val 299931"/>
            </a:avLst>
          </a:prstGeom>
          <a:solidFill>
            <a:srgbClr val="BBC2DC"/>
          </a:solidFill>
          <a:ln/>
        </p:spPr>
      </p:sp>
      <p:sp>
        <p:nvSpPr>
          <p:cNvPr id="13" name="Shape 10"/>
          <p:cNvSpPr/>
          <p:nvPr/>
        </p:nvSpPr>
        <p:spPr>
          <a:xfrm>
            <a:off x="6329779" y="3896678"/>
            <a:ext cx="489704" cy="489704"/>
          </a:xfrm>
          <a:prstGeom prst="roundRect">
            <a:avLst>
              <a:gd name="adj" fmla="val 18668"/>
            </a:avLst>
          </a:prstGeom>
          <a:solidFill>
            <a:srgbClr val="D5DCF6"/>
          </a:solidFill>
          <a:ln w="7620">
            <a:solidFill>
              <a:srgbClr val="BBC2DC"/>
            </a:solidFill>
            <a:prstDash val="solid"/>
          </a:ln>
        </p:spPr>
      </p:sp>
      <p:sp>
        <p:nvSpPr>
          <p:cNvPr id="14" name="Text 11"/>
          <p:cNvSpPr/>
          <p:nvPr/>
        </p:nvSpPr>
        <p:spPr>
          <a:xfrm>
            <a:off x="6472059" y="3969663"/>
            <a:ext cx="205145" cy="343733"/>
          </a:xfrm>
          <a:prstGeom prst="rect">
            <a:avLst/>
          </a:prstGeom>
          <a:noFill/>
          <a:ln/>
        </p:spPr>
        <p:txBody>
          <a:bodyPr wrap="none" rtlCol="0" anchor="t"/>
          <a:lstStyle/>
          <a:p>
            <a:pPr algn="ctr" indent="0" marL="0">
              <a:lnSpc>
                <a:spcPts val="2706"/>
              </a:lnSpc>
              <a:buNone/>
            </a:pPr>
            <a:r>
              <a:rPr lang="en-US" sz="2706" b="1" dirty="0">
                <a:solidFill>
                  <a:srgbClr val="3B3535"/>
                </a:solidFill>
                <a:latin typeface="Alexandria" pitchFamily="34" charset="0"/>
                <a:ea typeface="Alexandria" pitchFamily="34" charset="-122"/>
                <a:cs typeface="Alexandria" pitchFamily="34" charset="-120"/>
              </a:rPr>
              <a:t>2</a:t>
            </a:r>
            <a:endParaRPr lang="en-US" sz="2706" dirty="0"/>
          </a:p>
        </p:txBody>
      </p:sp>
      <p:sp>
        <p:nvSpPr>
          <p:cNvPr id="15" name="Text 12"/>
          <p:cNvSpPr/>
          <p:nvPr/>
        </p:nvSpPr>
        <p:spPr>
          <a:xfrm>
            <a:off x="7771686" y="3869531"/>
            <a:ext cx="2863929" cy="357902"/>
          </a:xfrm>
          <a:prstGeom prst="rect">
            <a:avLst/>
          </a:prstGeom>
          <a:noFill/>
          <a:ln/>
        </p:spPr>
        <p:txBody>
          <a:bodyPr wrap="none" rtlCol="0" anchor="t"/>
          <a:lstStyle/>
          <a:p>
            <a:pPr algn="l" indent="0" marL="0">
              <a:lnSpc>
                <a:spcPts val="2819"/>
              </a:lnSpc>
              <a:buNone/>
            </a:pPr>
            <a:r>
              <a:rPr lang="en-US" sz="2255" b="1" dirty="0">
                <a:solidFill>
                  <a:srgbClr val="3B3535"/>
                </a:solidFill>
                <a:latin typeface="Alexandria" pitchFamily="34" charset="0"/>
                <a:ea typeface="Alexandria" pitchFamily="34" charset="-122"/>
                <a:cs typeface="Alexandria" pitchFamily="34" charset="-120"/>
              </a:rPr>
              <a:t>Precise Control</a:t>
            </a:r>
            <a:endParaRPr lang="en-US" sz="2255" dirty="0"/>
          </a:p>
        </p:txBody>
      </p:sp>
      <p:sp>
        <p:nvSpPr>
          <p:cNvPr id="16" name="Text 13"/>
          <p:cNvSpPr/>
          <p:nvPr/>
        </p:nvSpPr>
        <p:spPr>
          <a:xfrm>
            <a:off x="7771686" y="4357926"/>
            <a:ext cx="6096953" cy="1044416"/>
          </a:xfrm>
          <a:prstGeom prst="rect">
            <a:avLst/>
          </a:prstGeom>
          <a:noFill/>
          <a:ln/>
        </p:spPr>
        <p:txBody>
          <a:bodyPr wrap="square" rtlCol="0" anchor="t"/>
          <a:lstStyle/>
          <a:p>
            <a:pPr algn="l" indent="0" marL="0">
              <a:lnSpc>
                <a:spcPts val="2742"/>
              </a:lnSpc>
              <a:buNone/>
            </a:pPr>
            <a:r>
              <a:rPr lang="en-US" sz="1714" dirty="0">
                <a:solidFill>
                  <a:srgbClr val="3B3535"/>
                </a:solidFill>
                <a:latin typeface="Sora" pitchFamily="34" charset="0"/>
                <a:ea typeface="Sora" pitchFamily="34" charset="-122"/>
                <a:cs typeface="Sora" pitchFamily="34" charset="-120"/>
              </a:rPr>
              <a:t>Linear programming allows for precise control over various filter parameters, such as passband and stopband specifications.</a:t>
            </a:r>
            <a:endParaRPr lang="en-US" sz="1714" dirty="0"/>
          </a:p>
        </p:txBody>
      </p:sp>
      <p:sp>
        <p:nvSpPr>
          <p:cNvPr id="17" name="Shape 14"/>
          <p:cNvSpPr/>
          <p:nvPr/>
        </p:nvSpPr>
        <p:spPr>
          <a:xfrm>
            <a:off x="6789003" y="6311979"/>
            <a:ext cx="761762" cy="30480"/>
          </a:xfrm>
          <a:prstGeom prst="roundRect">
            <a:avLst>
              <a:gd name="adj" fmla="val 299931"/>
            </a:avLst>
          </a:prstGeom>
          <a:solidFill>
            <a:srgbClr val="BBC2DC"/>
          </a:solidFill>
          <a:ln/>
        </p:spPr>
      </p:sp>
      <p:sp>
        <p:nvSpPr>
          <p:cNvPr id="18" name="Shape 15"/>
          <p:cNvSpPr/>
          <p:nvPr/>
        </p:nvSpPr>
        <p:spPr>
          <a:xfrm>
            <a:off x="6329779" y="6082427"/>
            <a:ext cx="489704" cy="489704"/>
          </a:xfrm>
          <a:prstGeom prst="roundRect">
            <a:avLst>
              <a:gd name="adj" fmla="val 18668"/>
            </a:avLst>
          </a:prstGeom>
          <a:solidFill>
            <a:srgbClr val="D5DCF6"/>
          </a:solidFill>
          <a:ln w="7620">
            <a:solidFill>
              <a:srgbClr val="BBC2DC"/>
            </a:solidFill>
            <a:prstDash val="solid"/>
          </a:ln>
        </p:spPr>
      </p:sp>
      <p:sp>
        <p:nvSpPr>
          <p:cNvPr id="19" name="Text 16"/>
          <p:cNvSpPr/>
          <p:nvPr/>
        </p:nvSpPr>
        <p:spPr>
          <a:xfrm>
            <a:off x="6471821" y="6155412"/>
            <a:ext cx="205502" cy="343733"/>
          </a:xfrm>
          <a:prstGeom prst="rect">
            <a:avLst/>
          </a:prstGeom>
          <a:noFill/>
          <a:ln/>
        </p:spPr>
        <p:txBody>
          <a:bodyPr wrap="none" rtlCol="0" anchor="t"/>
          <a:lstStyle/>
          <a:p>
            <a:pPr algn="ctr" indent="0" marL="0">
              <a:lnSpc>
                <a:spcPts val="2706"/>
              </a:lnSpc>
              <a:buNone/>
            </a:pPr>
            <a:r>
              <a:rPr lang="en-US" sz="2706" b="1" dirty="0">
                <a:solidFill>
                  <a:srgbClr val="3B3535"/>
                </a:solidFill>
                <a:latin typeface="Alexandria" pitchFamily="34" charset="0"/>
                <a:ea typeface="Alexandria" pitchFamily="34" charset="-122"/>
                <a:cs typeface="Alexandria" pitchFamily="34" charset="-120"/>
              </a:rPr>
              <a:t>3</a:t>
            </a:r>
            <a:endParaRPr lang="en-US" sz="2706" dirty="0"/>
          </a:p>
        </p:txBody>
      </p:sp>
      <p:sp>
        <p:nvSpPr>
          <p:cNvPr id="20" name="Text 17"/>
          <p:cNvSpPr/>
          <p:nvPr/>
        </p:nvSpPr>
        <p:spPr>
          <a:xfrm>
            <a:off x="7771686" y="6055281"/>
            <a:ext cx="2863929" cy="357902"/>
          </a:xfrm>
          <a:prstGeom prst="rect">
            <a:avLst/>
          </a:prstGeom>
          <a:noFill/>
          <a:ln/>
        </p:spPr>
        <p:txBody>
          <a:bodyPr wrap="none" rtlCol="0" anchor="t"/>
          <a:lstStyle/>
          <a:p>
            <a:pPr algn="l" indent="0" marL="0">
              <a:lnSpc>
                <a:spcPts val="2819"/>
              </a:lnSpc>
              <a:buNone/>
            </a:pPr>
            <a:r>
              <a:rPr lang="en-US" sz="2255" b="1" dirty="0">
                <a:solidFill>
                  <a:srgbClr val="3B3535"/>
                </a:solidFill>
                <a:latin typeface="Alexandria" pitchFamily="34" charset="0"/>
                <a:ea typeface="Alexandria" pitchFamily="34" charset="-122"/>
                <a:cs typeface="Alexandria" pitchFamily="34" charset="-120"/>
              </a:rPr>
              <a:t>Optimal Solution</a:t>
            </a:r>
            <a:endParaRPr lang="en-US" sz="2255" dirty="0"/>
          </a:p>
        </p:txBody>
      </p:sp>
      <p:sp>
        <p:nvSpPr>
          <p:cNvPr id="21" name="Text 18"/>
          <p:cNvSpPr/>
          <p:nvPr/>
        </p:nvSpPr>
        <p:spPr>
          <a:xfrm>
            <a:off x="7771686" y="6543675"/>
            <a:ext cx="6096953" cy="696278"/>
          </a:xfrm>
          <a:prstGeom prst="rect">
            <a:avLst/>
          </a:prstGeom>
          <a:noFill/>
          <a:ln/>
        </p:spPr>
        <p:txBody>
          <a:bodyPr wrap="square" rtlCol="0" anchor="t"/>
          <a:lstStyle/>
          <a:p>
            <a:pPr algn="l" indent="0" marL="0">
              <a:lnSpc>
                <a:spcPts val="2742"/>
              </a:lnSpc>
              <a:buNone/>
            </a:pPr>
            <a:r>
              <a:rPr lang="en-US" sz="1714" dirty="0">
                <a:solidFill>
                  <a:srgbClr val="3B3535"/>
                </a:solidFill>
                <a:latin typeface="Sora" pitchFamily="34" charset="0"/>
                <a:ea typeface="Sora" pitchFamily="34" charset="-122"/>
                <a:cs typeface="Sora" pitchFamily="34" charset="-120"/>
              </a:rPr>
              <a:t>The linear optimization process finds the optimal FIR filter coefficients that meet the design requirements.</a:t>
            </a:r>
            <a:endParaRPr lang="en-US" sz="1714"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p:cNvPr>
          <p:cNvPicPr>
            <a:picLocks noChangeAspect="1"/>
          </p:cNvPicPr>
          <p:nvPr/>
        </p:nvPicPr>
        <p:blipFill>
          <a:blip r:embed="rId1"/>
          <a:stretch>
            <a:fillRect/>
          </a:stretch>
        </p:blipFill>
        <p:spPr>
          <a:xfrm>
            <a:off x="0" y="0"/>
            <a:ext cx="14630400" cy="2805470"/>
          </a:xfrm>
          <a:prstGeom prst="rect">
            <a:avLst/>
          </a:prstGeom>
        </p:spPr>
      </p:pic>
      <p:sp>
        <p:nvSpPr>
          <p:cNvPr id="5" name="Text 2"/>
          <p:cNvSpPr/>
          <p:nvPr/>
        </p:nvSpPr>
        <p:spPr>
          <a:xfrm>
            <a:off x="862489" y="3791783"/>
            <a:ext cx="11861244" cy="738307"/>
          </a:xfrm>
          <a:prstGeom prst="rect">
            <a:avLst/>
          </a:prstGeom>
          <a:noFill/>
          <a:ln/>
        </p:spPr>
        <p:txBody>
          <a:bodyPr wrap="none" rtlCol="0" anchor="t"/>
          <a:lstStyle/>
          <a:p>
            <a:pPr indent="0" marL="0">
              <a:lnSpc>
                <a:spcPts val="5813"/>
              </a:lnSpc>
              <a:buNone/>
            </a:pPr>
            <a:r>
              <a:rPr lang="en-US" sz="4651" b="1" dirty="0">
                <a:solidFill>
                  <a:srgbClr val="1F1E1E"/>
                </a:solidFill>
                <a:latin typeface="Alexandria" pitchFamily="34" charset="0"/>
                <a:ea typeface="Alexandria" pitchFamily="34" charset="-122"/>
                <a:cs typeface="Alexandria" pitchFamily="34" charset="-120"/>
              </a:rPr>
              <a:t>Advantages of Multiplier-less FIR Filters</a:t>
            </a:r>
            <a:endParaRPr lang="en-US" sz="4651" dirty="0"/>
          </a:p>
        </p:txBody>
      </p:sp>
      <p:pic>
        <p:nvPicPr>
          <p:cNvPr id="6" name="Image 1" descr="preencoded.png">    </p:cNvPr>
          <p:cNvPicPr>
            <a:picLocks noChangeAspect="1"/>
          </p:cNvPicPr>
          <p:nvPr/>
        </p:nvPicPr>
        <p:blipFill>
          <a:blip r:embed="rId2"/>
          <a:stretch>
            <a:fillRect/>
          </a:stretch>
        </p:blipFill>
        <p:spPr>
          <a:xfrm>
            <a:off x="862489" y="4866680"/>
            <a:ext cx="561023" cy="561023"/>
          </a:xfrm>
          <a:prstGeom prst="rect">
            <a:avLst/>
          </a:prstGeom>
        </p:spPr>
      </p:pic>
      <p:sp>
        <p:nvSpPr>
          <p:cNvPr id="7" name="Text 3"/>
          <p:cNvSpPr/>
          <p:nvPr/>
        </p:nvSpPr>
        <p:spPr>
          <a:xfrm>
            <a:off x="862489" y="5652135"/>
            <a:ext cx="3030736" cy="369094"/>
          </a:xfrm>
          <a:prstGeom prst="rect">
            <a:avLst/>
          </a:prstGeom>
          <a:noFill/>
          <a:ln/>
        </p:spPr>
        <p:txBody>
          <a:bodyPr wrap="none" rtlCol="0" anchor="t"/>
          <a:lstStyle/>
          <a:p>
            <a:pPr algn="l" indent="0" marL="0">
              <a:lnSpc>
                <a:spcPts val="2907"/>
              </a:lnSpc>
              <a:buNone/>
            </a:pPr>
            <a:r>
              <a:rPr lang="en-US" sz="2325" b="1" dirty="0">
                <a:solidFill>
                  <a:srgbClr val="3B3535"/>
                </a:solidFill>
                <a:latin typeface="Alexandria" pitchFamily="34" charset="0"/>
                <a:ea typeface="Alexandria" pitchFamily="34" charset="-122"/>
                <a:cs typeface="Alexandria" pitchFamily="34" charset="-120"/>
              </a:rPr>
              <a:t>Hardware Efficiency</a:t>
            </a:r>
            <a:endParaRPr lang="en-US" sz="2325" dirty="0"/>
          </a:p>
        </p:txBody>
      </p:sp>
      <p:sp>
        <p:nvSpPr>
          <p:cNvPr id="8" name="Text 4"/>
          <p:cNvSpPr/>
          <p:nvPr/>
        </p:nvSpPr>
        <p:spPr>
          <a:xfrm>
            <a:off x="862489" y="6155888"/>
            <a:ext cx="4077414" cy="718185"/>
          </a:xfrm>
          <a:prstGeom prst="rect">
            <a:avLst/>
          </a:prstGeom>
          <a:noFill/>
          <a:ln/>
        </p:spPr>
        <p:txBody>
          <a:bodyPr wrap="square" rtlCol="0" anchor="t"/>
          <a:lstStyle/>
          <a:p>
            <a:pPr algn="l" indent="0" marL="0">
              <a:lnSpc>
                <a:spcPts val="2828"/>
              </a:lnSpc>
              <a:buNone/>
            </a:pPr>
            <a:r>
              <a:rPr lang="en-US" sz="1767" dirty="0">
                <a:solidFill>
                  <a:srgbClr val="3B3535"/>
                </a:solidFill>
                <a:latin typeface="Sora" pitchFamily="34" charset="0"/>
                <a:ea typeface="Sora" pitchFamily="34" charset="-122"/>
                <a:cs typeface="Sora" pitchFamily="34" charset="-120"/>
              </a:rPr>
              <a:t>Reduced hardware complexity and power consumption.</a:t>
            </a:r>
            <a:endParaRPr lang="en-US" sz="1767" dirty="0"/>
          </a:p>
        </p:txBody>
      </p:sp>
      <p:pic>
        <p:nvPicPr>
          <p:cNvPr id="9" name="Image 2" descr="preencoded.png">    </p:cNvPr>
          <p:cNvPicPr>
            <a:picLocks noChangeAspect="1"/>
          </p:cNvPicPr>
          <p:nvPr/>
        </p:nvPicPr>
        <p:blipFill>
          <a:blip r:embed="rId3"/>
          <a:stretch>
            <a:fillRect/>
          </a:stretch>
        </p:blipFill>
        <p:spPr>
          <a:xfrm>
            <a:off x="5276493" y="4866680"/>
            <a:ext cx="561023" cy="561023"/>
          </a:xfrm>
          <a:prstGeom prst="rect">
            <a:avLst/>
          </a:prstGeom>
        </p:spPr>
      </p:pic>
      <p:sp>
        <p:nvSpPr>
          <p:cNvPr id="10" name="Text 5"/>
          <p:cNvSpPr/>
          <p:nvPr/>
        </p:nvSpPr>
        <p:spPr>
          <a:xfrm>
            <a:off x="5276493" y="5652135"/>
            <a:ext cx="3355538" cy="369094"/>
          </a:xfrm>
          <a:prstGeom prst="rect">
            <a:avLst/>
          </a:prstGeom>
          <a:noFill/>
          <a:ln/>
        </p:spPr>
        <p:txBody>
          <a:bodyPr wrap="none" rtlCol="0" anchor="t"/>
          <a:lstStyle/>
          <a:p>
            <a:pPr algn="l" indent="0" marL="0">
              <a:lnSpc>
                <a:spcPts val="2907"/>
              </a:lnSpc>
              <a:buNone/>
            </a:pPr>
            <a:r>
              <a:rPr lang="en-US" sz="2325" b="1" dirty="0">
                <a:solidFill>
                  <a:srgbClr val="3B3535"/>
                </a:solidFill>
                <a:latin typeface="Alexandria" pitchFamily="34" charset="0"/>
                <a:ea typeface="Alexandria" pitchFamily="34" charset="-122"/>
                <a:cs typeface="Alexandria" pitchFamily="34" charset="-120"/>
              </a:rPr>
              <a:t>High-Speed Operation</a:t>
            </a:r>
            <a:endParaRPr lang="en-US" sz="2325" dirty="0"/>
          </a:p>
        </p:txBody>
      </p:sp>
      <p:sp>
        <p:nvSpPr>
          <p:cNvPr id="11" name="Text 6"/>
          <p:cNvSpPr/>
          <p:nvPr/>
        </p:nvSpPr>
        <p:spPr>
          <a:xfrm>
            <a:off x="5276493" y="6155888"/>
            <a:ext cx="4077414" cy="718185"/>
          </a:xfrm>
          <a:prstGeom prst="rect">
            <a:avLst/>
          </a:prstGeom>
          <a:noFill/>
          <a:ln/>
        </p:spPr>
        <p:txBody>
          <a:bodyPr wrap="square" rtlCol="0" anchor="t"/>
          <a:lstStyle/>
          <a:p>
            <a:pPr algn="l" indent="0" marL="0">
              <a:lnSpc>
                <a:spcPts val="2828"/>
              </a:lnSpc>
              <a:buNone/>
            </a:pPr>
            <a:r>
              <a:rPr lang="en-US" sz="1767" dirty="0">
                <a:solidFill>
                  <a:srgbClr val="3B3535"/>
                </a:solidFill>
                <a:latin typeface="Sora" pitchFamily="34" charset="0"/>
                <a:ea typeface="Sora" pitchFamily="34" charset="-122"/>
                <a:cs typeface="Sora" pitchFamily="34" charset="-120"/>
              </a:rPr>
              <a:t>Increased speed of operation compared to traditional FIR filters.</a:t>
            </a:r>
            <a:endParaRPr lang="en-US" sz="1767" dirty="0"/>
          </a:p>
        </p:txBody>
      </p:sp>
      <p:pic>
        <p:nvPicPr>
          <p:cNvPr id="12" name="Image 3" descr="preencoded.png">    </p:cNvPr>
          <p:cNvPicPr>
            <a:picLocks noChangeAspect="1"/>
          </p:cNvPicPr>
          <p:nvPr/>
        </p:nvPicPr>
        <p:blipFill>
          <a:blip r:embed="rId4"/>
          <a:stretch>
            <a:fillRect/>
          </a:stretch>
        </p:blipFill>
        <p:spPr>
          <a:xfrm>
            <a:off x="9690497" y="4866680"/>
            <a:ext cx="561023" cy="561023"/>
          </a:xfrm>
          <a:prstGeom prst="rect">
            <a:avLst/>
          </a:prstGeom>
        </p:spPr>
      </p:pic>
      <p:sp>
        <p:nvSpPr>
          <p:cNvPr id="13" name="Text 7"/>
          <p:cNvSpPr/>
          <p:nvPr/>
        </p:nvSpPr>
        <p:spPr>
          <a:xfrm>
            <a:off x="9690497" y="5652135"/>
            <a:ext cx="4077414" cy="738188"/>
          </a:xfrm>
          <a:prstGeom prst="rect">
            <a:avLst/>
          </a:prstGeom>
          <a:noFill/>
          <a:ln/>
        </p:spPr>
        <p:txBody>
          <a:bodyPr wrap="square" rtlCol="0" anchor="t"/>
          <a:lstStyle/>
          <a:p>
            <a:pPr algn="l" indent="0" marL="0">
              <a:lnSpc>
                <a:spcPts val="2907"/>
              </a:lnSpc>
              <a:buNone/>
            </a:pPr>
            <a:r>
              <a:rPr lang="en-US" sz="2325" b="1" dirty="0">
                <a:solidFill>
                  <a:srgbClr val="3B3535"/>
                </a:solidFill>
                <a:latin typeface="Alexandria" pitchFamily="34" charset="0"/>
                <a:ea typeface="Alexandria" pitchFamily="34" charset="-122"/>
                <a:cs typeface="Alexandria" pitchFamily="34" charset="-120"/>
              </a:rPr>
              <a:t>Simplified Implementation</a:t>
            </a:r>
            <a:endParaRPr lang="en-US" sz="2325" dirty="0"/>
          </a:p>
        </p:txBody>
      </p:sp>
      <p:sp>
        <p:nvSpPr>
          <p:cNvPr id="14" name="Text 8"/>
          <p:cNvSpPr/>
          <p:nvPr/>
        </p:nvSpPr>
        <p:spPr>
          <a:xfrm>
            <a:off x="9690497" y="6524982"/>
            <a:ext cx="4077414" cy="718185"/>
          </a:xfrm>
          <a:prstGeom prst="rect">
            <a:avLst/>
          </a:prstGeom>
          <a:noFill/>
          <a:ln/>
        </p:spPr>
        <p:txBody>
          <a:bodyPr wrap="square" rtlCol="0" anchor="t"/>
          <a:lstStyle/>
          <a:p>
            <a:pPr algn="l" indent="0" marL="0">
              <a:lnSpc>
                <a:spcPts val="2828"/>
              </a:lnSpc>
              <a:buNone/>
            </a:pPr>
            <a:r>
              <a:rPr lang="en-US" sz="1767" dirty="0">
                <a:solidFill>
                  <a:srgbClr val="3B3535"/>
                </a:solidFill>
                <a:latin typeface="Sora" pitchFamily="34" charset="0"/>
                <a:ea typeface="Sora" pitchFamily="34" charset="-122"/>
                <a:cs typeface="Sora" pitchFamily="34" charset="-120"/>
              </a:rPr>
              <a:t>Easier to implement on FPGAs and ASICs.</a:t>
            </a:r>
            <a:endParaRPr lang="en-US" sz="1767"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sp>
        <p:nvSpPr>
          <p:cNvPr id="4" name="Text 2"/>
          <p:cNvSpPr/>
          <p:nvPr/>
        </p:nvSpPr>
        <p:spPr>
          <a:xfrm>
            <a:off x="864037" y="2370058"/>
            <a:ext cx="6497003" cy="812125"/>
          </a:xfrm>
          <a:prstGeom prst="rect">
            <a:avLst/>
          </a:prstGeom>
          <a:noFill/>
          <a:ln/>
        </p:spPr>
        <p:txBody>
          <a:bodyPr wrap="none" rtlCol="0" anchor="t"/>
          <a:lstStyle/>
          <a:p>
            <a:pPr indent="0" marL="0">
              <a:lnSpc>
                <a:spcPts val="6395"/>
              </a:lnSpc>
              <a:buNone/>
            </a:pPr>
            <a:r>
              <a:rPr lang="en-US" sz="5116" b="1" dirty="0">
                <a:solidFill>
                  <a:srgbClr val="1F1E1E"/>
                </a:solidFill>
                <a:latin typeface="Alexandria" pitchFamily="34" charset="0"/>
                <a:ea typeface="Alexandria" pitchFamily="34" charset="-122"/>
                <a:cs typeface="Alexandria" pitchFamily="34" charset="-120"/>
              </a:rPr>
              <a:t>Design Challenges</a:t>
            </a:r>
            <a:endParaRPr lang="en-US" sz="5116" dirty="0"/>
          </a:p>
        </p:txBody>
      </p:sp>
      <p:sp>
        <p:nvSpPr>
          <p:cNvPr id="5" name="Text 3"/>
          <p:cNvSpPr/>
          <p:nvPr/>
        </p:nvSpPr>
        <p:spPr>
          <a:xfrm>
            <a:off x="864037" y="3799284"/>
            <a:ext cx="3248501" cy="406003"/>
          </a:xfrm>
          <a:prstGeom prst="rect">
            <a:avLst/>
          </a:prstGeom>
          <a:noFill/>
          <a:ln/>
        </p:spPr>
        <p:txBody>
          <a:bodyPr wrap="none" rtlCol="0" anchor="t"/>
          <a:lstStyle/>
          <a:p>
            <a:pPr indent="0" marL="0">
              <a:lnSpc>
                <a:spcPts val="3197"/>
              </a:lnSpc>
              <a:buNone/>
            </a:pPr>
            <a:r>
              <a:rPr lang="en-US" sz="2558" b="1" dirty="0">
                <a:solidFill>
                  <a:srgbClr val="1F1E1E"/>
                </a:solidFill>
                <a:latin typeface="Alexandria" pitchFamily="34" charset="0"/>
                <a:ea typeface="Alexandria" pitchFamily="34" charset="-122"/>
                <a:cs typeface="Alexandria" pitchFamily="34" charset="-120"/>
              </a:rPr>
              <a:t>Filter Performance</a:t>
            </a:r>
            <a:endParaRPr lang="en-US" sz="2558" dirty="0"/>
          </a:p>
        </p:txBody>
      </p:sp>
      <p:sp>
        <p:nvSpPr>
          <p:cNvPr id="6" name="Text 4"/>
          <p:cNvSpPr/>
          <p:nvPr/>
        </p:nvSpPr>
        <p:spPr>
          <a:xfrm>
            <a:off x="864037" y="4452104"/>
            <a:ext cx="3898821" cy="1185148"/>
          </a:xfrm>
          <a:prstGeom prst="rect">
            <a:avLst/>
          </a:prstGeom>
          <a:noFill/>
          <a:ln/>
        </p:spPr>
        <p:txBody>
          <a:bodyPr wrap="square" rtlCol="0" anchor="t"/>
          <a:lstStyle/>
          <a:p>
            <a:pPr indent="0" marL="0">
              <a:lnSpc>
                <a:spcPts val="3110"/>
              </a:lnSpc>
              <a:buNone/>
            </a:pPr>
            <a:r>
              <a:rPr lang="en-US" sz="1944" dirty="0">
                <a:solidFill>
                  <a:srgbClr val="3B3535"/>
                </a:solidFill>
                <a:latin typeface="Sora" pitchFamily="34" charset="0"/>
                <a:ea typeface="Sora" pitchFamily="34" charset="-122"/>
                <a:cs typeface="Sora" pitchFamily="34" charset="-120"/>
              </a:rPr>
              <a:t>Potential loss in filter performance due to coefficient quantization.</a:t>
            </a:r>
            <a:endParaRPr lang="en-US" sz="1944" dirty="0"/>
          </a:p>
        </p:txBody>
      </p:sp>
      <p:sp>
        <p:nvSpPr>
          <p:cNvPr id="7" name="Text 5"/>
          <p:cNvSpPr/>
          <p:nvPr/>
        </p:nvSpPr>
        <p:spPr>
          <a:xfrm>
            <a:off x="5372695" y="3799284"/>
            <a:ext cx="3248501" cy="406003"/>
          </a:xfrm>
          <a:prstGeom prst="rect">
            <a:avLst/>
          </a:prstGeom>
          <a:noFill/>
          <a:ln/>
        </p:spPr>
        <p:txBody>
          <a:bodyPr wrap="none" rtlCol="0" anchor="t"/>
          <a:lstStyle/>
          <a:p>
            <a:pPr indent="0" marL="0">
              <a:lnSpc>
                <a:spcPts val="3197"/>
              </a:lnSpc>
              <a:buNone/>
            </a:pPr>
            <a:r>
              <a:rPr lang="en-US" sz="2558" b="1" dirty="0">
                <a:solidFill>
                  <a:srgbClr val="1F1E1E"/>
                </a:solidFill>
                <a:latin typeface="Alexandria" pitchFamily="34" charset="0"/>
                <a:ea typeface="Alexandria" pitchFamily="34" charset="-122"/>
                <a:cs typeface="Alexandria" pitchFamily="34" charset="-120"/>
              </a:rPr>
              <a:t>Order vs. Precision</a:t>
            </a:r>
            <a:endParaRPr lang="en-US" sz="2558" dirty="0"/>
          </a:p>
        </p:txBody>
      </p:sp>
      <p:sp>
        <p:nvSpPr>
          <p:cNvPr id="8" name="Text 6"/>
          <p:cNvSpPr/>
          <p:nvPr/>
        </p:nvSpPr>
        <p:spPr>
          <a:xfrm>
            <a:off x="5372695" y="4452104"/>
            <a:ext cx="3898821" cy="790099"/>
          </a:xfrm>
          <a:prstGeom prst="rect">
            <a:avLst/>
          </a:prstGeom>
          <a:noFill/>
          <a:ln/>
        </p:spPr>
        <p:txBody>
          <a:bodyPr wrap="square" rtlCol="0" anchor="t"/>
          <a:lstStyle/>
          <a:p>
            <a:pPr indent="0" marL="0">
              <a:lnSpc>
                <a:spcPts val="3110"/>
              </a:lnSpc>
              <a:buNone/>
            </a:pPr>
            <a:r>
              <a:rPr lang="en-US" sz="1944" dirty="0">
                <a:solidFill>
                  <a:srgbClr val="3B3535"/>
                </a:solidFill>
                <a:latin typeface="Sora" pitchFamily="34" charset="0"/>
                <a:ea typeface="Sora" pitchFamily="34" charset="-122"/>
                <a:cs typeface="Sora" pitchFamily="34" charset="-120"/>
              </a:rPr>
              <a:t>Trade-off between filter order and coefficient precision.</a:t>
            </a:r>
            <a:endParaRPr lang="en-US" sz="1944" dirty="0"/>
          </a:p>
        </p:txBody>
      </p:sp>
      <p:sp>
        <p:nvSpPr>
          <p:cNvPr id="9" name="Text 7"/>
          <p:cNvSpPr/>
          <p:nvPr/>
        </p:nvSpPr>
        <p:spPr>
          <a:xfrm>
            <a:off x="9881354" y="3799284"/>
            <a:ext cx="3248501" cy="406003"/>
          </a:xfrm>
          <a:prstGeom prst="rect">
            <a:avLst/>
          </a:prstGeom>
          <a:noFill/>
          <a:ln/>
        </p:spPr>
        <p:txBody>
          <a:bodyPr wrap="none" rtlCol="0" anchor="t"/>
          <a:lstStyle/>
          <a:p>
            <a:pPr indent="0" marL="0">
              <a:lnSpc>
                <a:spcPts val="3197"/>
              </a:lnSpc>
              <a:buNone/>
            </a:pPr>
            <a:r>
              <a:rPr lang="en-US" sz="2558" b="1" dirty="0">
                <a:solidFill>
                  <a:srgbClr val="1F1E1E"/>
                </a:solidFill>
                <a:latin typeface="Alexandria" pitchFamily="34" charset="0"/>
                <a:ea typeface="Alexandria" pitchFamily="34" charset="-122"/>
                <a:cs typeface="Alexandria" pitchFamily="34" charset="-120"/>
              </a:rPr>
              <a:t>Design Complexity</a:t>
            </a:r>
            <a:endParaRPr lang="en-US" sz="2558" dirty="0"/>
          </a:p>
        </p:txBody>
      </p:sp>
      <p:sp>
        <p:nvSpPr>
          <p:cNvPr id="10" name="Text 8"/>
          <p:cNvSpPr/>
          <p:nvPr/>
        </p:nvSpPr>
        <p:spPr>
          <a:xfrm>
            <a:off x="9881354" y="4452104"/>
            <a:ext cx="3898821" cy="1185148"/>
          </a:xfrm>
          <a:prstGeom prst="rect">
            <a:avLst/>
          </a:prstGeom>
          <a:noFill/>
          <a:ln/>
        </p:spPr>
        <p:txBody>
          <a:bodyPr wrap="square" rtlCol="0" anchor="t"/>
          <a:lstStyle/>
          <a:p>
            <a:pPr indent="0" marL="0">
              <a:lnSpc>
                <a:spcPts val="3110"/>
              </a:lnSpc>
              <a:buNone/>
            </a:pPr>
            <a:r>
              <a:rPr lang="en-US" sz="1944" dirty="0">
                <a:solidFill>
                  <a:srgbClr val="3B3535"/>
                </a:solidFill>
                <a:latin typeface="Sora" pitchFamily="34" charset="0"/>
                <a:ea typeface="Sora" pitchFamily="34" charset="-122"/>
                <a:cs typeface="Sora" pitchFamily="34" charset="-120"/>
              </a:rPr>
              <a:t>Increased design complexity compared to traditional FIR filters.</a:t>
            </a:r>
            <a:endParaRPr lang="en-US" sz="1944"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769977" y="947976"/>
            <a:ext cx="5789414" cy="723662"/>
          </a:xfrm>
          <a:prstGeom prst="rect">
            <a:avLst/>
          </a:prstGeom>
          <a:noFill/>
          <a:ln/>
        </p:spPr>
        <p:txBody>
          <a:bodyPr wrap="none" rtlCol="0" anchor="t"/>
          <a:lstStyle/>
          <a:p>
            <a:pPr indent="0" marL="0">
              <a:lnSpc>
                <a:spcPts val="5698"/>
              </a:lnSpc>
              <a:buNone/>
            </a:pPr>
            <a:r>
              <a:rPr lang="en-US" sz="4559" b="1" dirty="0">
                <a:solidFill>
                  <a:srgbClr val="1F1E1E"/>
                </a:solidFill>
                <a:latin typeface="Alexandria" pitchFamily="34" charset="0"/>
                <a:ea typeface="Alexandria" pitchFamily="34" charset="-122"/>
                <a:cs typeface="Alexandria" pitchFamily="34" charset="-120"/>
              </a:rPr>
              <a:t>Applications</a:t>
            </a:r>
            <a:endParaRPr lang="en-US" sz="4559" dirty="0"/>
          </a:p>
        </p:txBody>
      </p:sp>
      <p:pic>
        <p:nvPicPr>
          <p:cNvPr id="6" name="Image 1" descr="preencoded.png">    </p:cNvPr>
          <p:cNvPicPr>
            <a:picLocks noChangeAspect="1"/>
          </p:cNvPicPr>
          <p:nvPr/>
        </p:nvPicPr>
        <p:blipFill>
          <a:blip r:embed="rId2"/>
          <a:stretch>
            <a:fillRect/>
          </a:stretch>
        </p:blipFill>
        <p:spPr>
          <a:xfrm>
            <a:off x="769977" y="2001560"/>
            <a:ext cx="1099899" cy="1759982"/>
          </a:xfrm>
          <a:prstGeom prst="rect">
            <a:avLst/>
          </a:prstGeom>
        </p:spPr>
      </p:pic>
      <p:sp>
        <p:nvSpPr>
          <p:cNvPr id="7" name="Text 3"/>
          <p:cNvSpPr/>
          <p:nvPr/>
        </p:nvSpPr>
        <p:spPr>
          <a:xfrm>
            <a:off x="2199799" y="2221468"/>
            <a:ext cx="3522226" cy="361712"/>
          </a:xfrm>
          <a:prstGeom prst="rect">
            <a:avLst/>
          </a:prstGeom>
          <a:noFill/>
          <a:ln/>
        </p:spPr>
        <p:txBody>
          <a:bodyPr wrap="none" rtlCol="0" anchor="t"/>
          <a:lstStyle/>
          <a:p>
            <a:pPr algn="l" indent="0" marL="0">
              <a:lnSpc>
                <a:spcPts val="2849"/>
              </a:lnSpc>
              <a:buNone/>
            </a:pPr>
            <a:r>
              <a:rPr lang="en-US" sz="2279" b="1" dirty="0">
                <a:solidFill>
                  <a:srgbClr val="3B3535"/>
                </a:solidFill>
                <a:latin typeface="Alexandria" pitchFamily="34" charset="0"/>
                <a:ea typeface="Alexandria" pitchFamily="34" charset="-122"/>
                <a:cs typeface="Alexandria" pitchFamily="34" charset="-120"/>
              </a:rPr>
              <a:t>Software-Defined Radio</a:t>
            </a:r>
            <a:endParaRPr lang="en-US" sz="2279" dirty="0"/>
          </a:p>
        </p:txBody>
      </p:sp>
      <p:sp>
        <p:nvSpPr>
          <p:cNvPr id="8" name="Text 4"/>
          <p:cNvSpPr/>
          <p:nvPr/>
        </p:nvSpPr>
        <p:spPr>
          <a:xfrm>
            <a:off x="2199799" y="2715101"/>
            <a:ext cx="6174224" cy="703898"/>
          </a:xfrm>
          <a:prstGeom prst="rect">
            <a:avLst/>
          </a:prstGeom>
          <a:noFill/>
          <a:ln/>
        </p:spPr>
        <p:txBody>
          <a:bodyPr wrap="square" rtlCol="0" anchor="t"/>
          <a:lstStyle/>
          <a:p>
            <a:pPr algn="l" indent="0" marL="0">
              <a:lnSpc>
                <a:spcPts val="2772"/>
              </a:lnSpc>
              <a:buNone/>
            </a:pPr>
            <a:r>
              <a:rPr lang="en-US" sz="1732" dirty="0">
                <a:solidFill>
                  <a:srgbClr val="3B3535"/>
                </a:solidFill>
                <a:latin typeface="Sora" pitchFamily="34" charset="0"/>
                <a:ea typeface="Sora" pitchFamily="34" charset="-122"/>
                <a:cs typeface="Sora" pitchFamily="34" charset="-120"/>
              </a:rPr>
              <a:t>Multiplier-less FIR filters are essential for efficient signal processing in software-defined radio systems.</a:t>
            </a:r>
            <a:endParaRPr lang="en-US" sz="1732" dirty="0"/>
          </a:p>
        </p:txBody>
      </p:sp>
      <p:pic>
        <p:nvPicPr>
          <p:cNvPr id="9" name="Image 2" descr="preencoded.png">    </p:cNvPr>
          <p:cNvPicPr>
            <a:picLocks noChangeAspect="1"/>
          </p:cNvPicPr>
          <p:nvPr/>
        </p:nvPicPr>
        <p:blipFill>
          <a:blip r:embed="rId3"/>
          <a:stretch>
            <a:fillRect/>
          </a:stretch>
        </p:blipFill>
        <p:spPr>
          <a:xfrm>
            <a:off x="769977" y="3761542"/>
            <a:ext cx="1099899" cy="1759982"/>
          </a:xfrm>
          <a:prstGeom prst="rect">
            <a:avLst/>
          </a:prstGeom>
        </p:spPr>
      </p:pic>
      <p:sp>
        <p:nvSpPr>
          <p:cNvPr id="10" name="Text 5"/>
          <p:cNvSpPr/>
          <p:nvPr/>
        </p:nvSpPr>
        <p:spPr>
          <a:xfrm>
            <a:off x="2199799" y="3981450"/>
            <a:ext cx="4325422" cy="361712"/>
          </a:xfrm>
          <a:prstGeom prst="rect">
            <a:avLst/>
          </a:prstGeom>
          <a:noFill/>
          <a:ln/>
        </p:spPr>
        <p:txBody>
          <a:bodyPr wrap="none" rtlCol="0" anchor="t"/>
          <a:lstStyle/>
          <a:p>
            <a:pPr algn="l" indent="0" marL="0">
              <a:lnSpc>
                <a:spcPts val="2849"/>
              </a:lnSpc>
              <a:buNone/>
            </a:pPr>
            <a:r>
              <a:rPr lang="en-US" sz="2279" b="1" dirty="0">
                <a:solidFill>
                  <a:srgbClr val="3B3535"/>
                </a:solidFill>
                <a:latin typeface="Alexandria" pitchFamily="34" charset="0"/>
                <a:ea typeface="Alexandria" pitchFamily="34" charset="-122"/>
                <a:cs typeface="Alexandria" pitchFamily="34" charset="-120"/>
              </a:rPr>
              <a:t>High-Speed Communications</a:t>
            </a:r>
            <a:endParaRPr lang="en-US" sz="2279" dirty="0"/>
          </a:p>
        </p:txBody>
      </p:sp>
      <p:sp>
        <p:nvSpPr>
          <p:cNvPr id="11" name="Text 6"/>
          <p:cNvSpPr/>
          <p:nvPr/>
        </p:nvSpPr>
        <p:spPr>
          <a:xfrm>
            <a:off x="2199799" y="4475083"/>
            <a:ext cx="6174224" cy="703898"/>
          </a:xfrm>
          <a:prstGeom prst="rect">
            <a:avLst/>
          </a:prstGeom>
          <a:noFill/>
          <a:ln/>
        </p:spPr>
        <p:txBody>
          <a:bodyPr wrap="square" rtlCol="0" anchor="t"/>
          <a:lstStyle/>
          <a:p>
            <a:pPr algn="l" indent="0" marL="0">
              <a:lnSpc>
                <a:spcPts val="2772"/>
              </a:lnSpc>
              <a:buNone/>
            </a:pPr>
            <a:r>
              <a:rPr lang="en-US" sz="1732" dirty="0">
                <a:solidFill>
                  <a:srgbClr val="3B3535"/>
                </a:solidFill>
                <a:latin typeface="Sora" pitchFamily="34" charset="0"/>
                <a:ea typeface="Sora" pitchFamily="34" charset="-122"/>
                <a:cs typeface="Sora" pitchFamily="34" charset="-120"/>
              </a:rPr>
              <a:t>They enable high-speed digital communication systems to operate at lower power and higher speeds.</a:t>
            </a:r>
            <a:endParaRPr lang="en-US" sz="1732" dirty="0"/>
          </a:p>
        </p:txBody>
      </p:sp>
      <p:pic>
        <p:nvPicPr>
          <p:cNvPr id="12" name="Image 3" descr="preencoded.png">    </p:cNvPr>
          <p:cNvPicPr>
            <a:picLocks noChangeAspect="1"/>
          </p:cNvPicPr>
          <p:nvPr/>
        </p:nvPicPr>
        <p:blipFill>
          <a:blip r:embed="rId4"/>
          <a:stretch>
            <a:fillRect/>
          </a:stretch>
        </p:blipFill>
        <p:spPr>
          <a:xfrm>
            <a:off x="769977" y="5521523"/>
            <a:ext cx="1099899" cy="1759982"/>
          </a:xfrm>
          <a:prstGeom prst="rect">
            <a:avLst/>
          </a:prstGeom>
        </p:spPr>
      </p:pic>
      <p:sp>
        <p:nvSpPr>
          <p:cNvPr id="13" name="Text 7"/>
          <p:cNvSpPr/>
          <p:nvPr/>
        </p:nvSpPr>
        <p:spPr>
          <a:xfrm>
            <a:off x="2199799" y="5741432"/>
            <a:ext cx="4290060" cy="361712"/>
          </a:xfrm>
          <a:prstGeom prst="rect">
            <a:avLst/>
          </a:prstGeom>
          <a:noFill/>
          <a:ln/>
        </p:spPr>
        <p:txBody>
          <a:bodyPr wrap="none" rtlCol="0" anchor="t"/>
          <a:lstStyle/>
          <a:p>
            <a:pPr algn="l" indent="0" marL="0">
              <a:lnSpc>
                <a:spcPts val="2849"/>
              </a:lnSpc>
              <a:buNone/>
            </a:pPr>
            <a:r>
              <a:rPr lang="en-US" sz="2279" b="1" dirty="0">
                <a:solidFill>
                  <a:srgbClr val="3B3535"/>
                </a:solidFill>
                <a:latin typeface="Alexandria" pitchFamily="34" charset="0"/>
                <a:ea typeface="Alexandria" pitchFamily="34" charset="-122"/>
                <a:cs typeface="Alexandria" pitchFamily="34" charset="-120"/>
              </a:rPr>
              <a:t>Embedded Signal Processing</a:t>
            </a:r>
            <a:endParaRPr lang="en-US" sz="2279" dirty="0"/>
          </a:p>
        </p:txBody>
      </p:sp>
      <p:sp>
        <p:nvSpPr>
          <p:cNvPr id="14" name="Text 8"/>
          <p:cNvSpPr/>
          <p:nvPr/>
        </p:nvSpPr>
        <p:spPr>
          <a:xfrm>
            <a:off x="2199799" y="6235065"/>
            <a:ext cx="6174224" cy="703898"/>
          </a:xfrm>
          <a:prstGeom prst="rect">
            <a:avLst/>
          </a:prstGeom>
          <a:noFill/>
          <a:ln/>
        </p:spPr>
        <p:txBody>
          <a:bodyPr wrap="square" rtlCol="0" anchor="t"/>
          <a:lstStyle/>
          <a:p>
            <a:pPr algn="l" indent="0" marL="0">
              <a:lnSpc>
                <a:spcPts val="2772"/>
              </a:lnSpc>
              <a:buNone/>
            </a:pPr>
            <a:r>
              <a:rPr lang="en-US" sz="1732" dirty="0">
                <a:solidFill>
                  <a:srgbClr val="3B3535"/>
                </a:solidFill>
                <a:latin typeface="Sora" pitchFamily="34" charset="0"/>
                <a:ea typeface="Sora" pitchFamily="34" charset="-122"/>
                <a:cs typeface="Sora" pitchFamily="34" charset="-120"/>
              </a:rPr>
              <a:t>Multiplier-less FIR filters find widespread use in real-time signal processing for embedded systems.</a:t>
            </a:r>
            <a:endParaRPr lang="en-US" sz="1732"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7EEF9"/>
          </a:solidFill>
          <a:ln/>
        </p:spPr>
      </p:sp>
      <p:sp>
        <p:nvSpPr>
          <p:cNvPr id="3" name="Shape 1"/>
          <p:cNvSpPr/>
          <p:nvPr/>
        </p:nvSpPr>
        <p:spPr>
          <a:xfrm>
            <a:off x="0" y="0"/>
            <a:ext cx="14630400" cy="8229600"/>
          </a:xfrm>
          <a:prstGeom prst="rect">
            <a:avLst/>
          </a:prstGeom>
          <a:solidFill>
            <a:srgbClr val="FFFAFA"/>
          </a:solidFill>
          <a:ln/>
        </p:spPr>
      </p:sp>
      <p:pic>
        <p:nvPicPr>
          <p:cNvPr id="4" name="Image 0" descr="preencoded.png">    </p:cNvPr>
          <p:cNvPicPr>
            <a:picLocks noChangeAspect="1"/>
          </p:cNvPicPr>
          <p:nvPr/>
        </p:nvPicPr>
        <p:blipFill>
          <a:blip r:embed="rId1"/>
          <a:stretch>
            <a:fillRect/>
          </a:stretch>
        </p:blipFill>
        <p:spPr>
          <a:xfrm>
            <a:off x="0" y="0"/>
            <a:ext cx="14630400" cy="2244328"/>
          </a:xfrm>
          <a:prstGeom prst="rect">
            <a:avLst/>
          </a:prstGeom>
        </p:spPr>
      </p:pic>
      <p:sp>
        <p:nvSpPr>
          <p:cNvPr id="5" name="Text 2"/>
          <p:cNvSpPr/>
          <p:nvPr/>
        </p:nvSpPr>
        <p:spPr>
          <a:xfrm>
            <a:off x="2153007" y="2738318"/>
            <a:ext cx="4725114" cy="590669"/>
          </a:xfrm>
          <a:prstGeom prst="rect">
            <a:avLst/>
          </a:prstGeom>
          <a:noFill/>
          <a:ln/>
        </p:spPr>
        <p:txBody>
          <a:bodyPr wrap="none" rtlCol="0" anchor="t"/>
          <a:lstStyle/>
          <a:p>
            <a:pPr indent="0" marL="0">
              <a:lnSpc>
                <a:spcPts val="4651"/>
              </a:lnSpc>
              <a:buNone/>
            </a:pPr>
            <a:r>
              <a:rPr lang="en-US" sz="3721" b="1" dirty="0">
                <a:solidFill>
                  <a:srgbClr val="1F1E1E"/>
                </a:solidFill>
                <a:latin typeface="Alexandria" pitchFamily="34" charset="0"/>
                <a:ea typeface="Alexandria" pitchFamily="34" charset="-122"/>
                <a:cs typeface="Alexandria" pitchFamily="34" charset="-120"/>
              </a:rPr>
              <a:t>Design Techniques</a:t>
            </a:r>
            <a:endParaRPr lang="en-US" sz="3721" dirty="0"/>
          </a:p>
        </p:txBody>
      </p:sp>
      <p:sp>
        <p:nvSpPr>
          <p:cNvPr id="6" name="Shape 3"/>
          <p:cNvSpPr/>
          <p:nvPr/>
        </p:nvSpPr>
        <p:spPr>
          <a:xfrm>
            <a:off x="7303770" y="3598307"/>
            <a:ext cx="22860" cy="4137184"/>
          </a:xfrm>
          <a:prstGeom prst="roundRect">
            <a:avLst>
              <a:gd name="adj" fmla="val 329891"/>
            </a:avLst>
          </a:prstGeom>
          <a:solidFill>
            <a:srgbClr val="BBC2DC"/>
          </a:solidFill>
          <a:ln/>
        </p:spPr>
      </p:sp>
      <p:sp>
        <p:nvSpPr>
          <p:cNvPr id="7" name="Shape 4"/>
          <p:cNvSpPr/>
          <p:nvPr/>
        </p:nvSpPr>
        <p:spPr>
          <a:xfrm>
            <a:off x="6507659" y="3990737"/>
            <a:ext cx="628412" cy="22860"/>
          </a:xfrm>
          <a:prstGeom prst="roundRect">
            <a:avLst>
              <a:gd name="adj" fmla="val 329891"/>
            </a:avLst>
          </a:prstGeom>
          <a:solidFill>
            <a:srgbClr val="BBC2DC"/>
          </a:solidFill>
          <a:ln/>
        </p:spPr>
      </p:sp>
      <p:sp>
        <p:nvSpPr>
          <p:cNvPr id="8" name="Shape 5"/>
          <p:cNvSpPr/>
          <p:nvPr/>
        </p:nvSpPr>
        <p:spPr>
          <a:xfrm>
            <a:off x="7113210" y="3800237"/>
            <a:ext cx="403979" cy="403979"/>
          </a:xfrm>
          <a:prstGeom prst="roundRect">
            <a:avLst>
              <a:gd name="adj" fmla="val 18668"/>
            </a:avLst>
          </a:prstGeom>
          <a:solidFill>
            <a:srgbClr val="D5DCF6"/>
          </a:solidFill>
          <a:ln w="7620">
            <a:solidFill>
              <a:srgbClr val="BBC2DC"/>
            </a:solidFill>
            <a:prstDash val="solid"/>
          </a:ln>
        </p:spPr>
      </p:sp>
      <p:sp>
        <p:nvSpPr>
          <p:cNvPr id="9" name="Text 6"/>
          <p:cNvSpPr/>
          <p:nvPr/>
        </p:nvSpPr>
        <p:spPr>
          <a:xfrm>
            <a:off x="7259419" y="3860483"/>
            <a:ext cx="111443" cy="283488"/>
          </a:xfrm>
          <a:prstGeom prst="rect">
            <a:avLst/>
          </a:prstGeom>
          <a:noFill/>
          <a:ln/>
        </p:spPr>
        <p:txBody>
          <a:bodyPr wrap="none" rtlCol="0" anchor="t"/>
          <a:lstStyle/>
          <a:p>
            <a:pPr algn="ctr" indent="0" marL="0">
              <a:lnSpc>
                <a:spcPts val="2232"/>
              </a:lnSpc>
              <a:buNone/>
            </a:pPr>
            <a:r>
              <a:rPr lang="en-US" sz="2232" b="1" dirty="0">
                <a:solidFill>
                  <a:srgbClr val="3B3535"/>
                </a:solidFill>
                <a:latin typeface="Alexandria" pitchFamily="34" charset="0"/>
                <a:ea typeface="Alexandria" pitchFamily="34" charset="-122"/>
                <a:cs typeface="Alexandria" pitchFamily="34" charset="-120"/>
              </a:rPr>
              <a:t>1</a:t>
            </a:r>
            <a:endParaRPr lang="en-US" sz="2232" dirty="0"/>
          </a:p>
        </p:txBody>
      </p:sp>
      <p:sp>
        <p:nvSpPr>
          <p:cNvPr id="10" name="Text 7"/>
          <p:cNvSpPr/>
          <p:nvPr/>
        </p:nvSpPr>
        <p:spPr>
          <a:xfrm>
            <a:off x="3390781" y="3777853"/>
            <a:ext cx="2936915" cy="295275"/>
          </a:xfrm>
          <a:prstGeom prst="rect">
            <a:avLst/>
          </a:prstGeom>
          <a:noFill/>
          <a:ln/>
        </p:spPr>
        <p:txBody>
          <a:bodyPr wrap="none" rtlCol="0" anchor="t"/>
          <a:lstStyle/>
          <a:p>
            <a:pPr algn="r" indent="0" marL="0">
              <a:lnSpc>
                <a:spcPts val="2325"/>
              </a:lnSpc>
              <a:buNone/>
            </a:pPr>
            <a:r>
              <a:rPr lang="en-US" sz="1860" b="1" dirty="0">
                <a:solidFill>
                  <a:srgbClr val="3B3535"/>
                </a:solidFill>
                <a:latin typeface="Alexandria" pitchFamily="34" charset="0"/>
                <a:ea typeface="Alexandria" pitchFamily="34" charset="-122"/>
                <a:cs typeface="Alexandria" pitchFamily="34" charset="-120"/>
              </a:rPr>
              <a:t>Coefficient Quantization</a:t>
            </a:r>
            <a:endParaRPr lang="en-US" sz="1860" dirty="0"/>
          </a:p>
        </p:txBody>
      </p:sp>
      <p:sp>
        <p:nvSpPr>
          <p:cNvPr id="11" name="Text 8"/>
          <p:cNvSpPr/>
          <p:nvPr/>
        </p:nvSpPr>
        <p:spPr>
          <a:xfrm>
            <a:off x="2153007" y="4180761"/>
            <a:ext cx="4174688" cy="574358"/>
          </a:xfrm>
          <a:prstGeom prst="rect">
            <a:avLst/>
          </a:prstGeom>
          <a:noFill/>
          <a:ln/>
        </p:spPr>
        <p:txBody>
          <a:bodyPr wrap="square" rtlCol="0" anchor="t"/>
          <a:lstStyle/>
          <a:p>
            <a:pPr algn="r" indent="0" marL="0">
              <a:lnSpc>
                <a:spcPts val="2262"/>
              </a:lnSpc>
              <a:buNone/>
            </a:pPr>
            <a:r>
              <a:rPr lang="en-US" sz="1414" dirty="0">
                <a:solidFill>
                  <a:srgbClr val="3B3535"/>
                </a:solidFill>
                <a:latin typeface="Sora" pitchFamily="34" charset="0"/>
                <a:ea typeface="Sora" pitchFamily="34" charset="-122"/>
                <a:cs typeface="Sora" pitchFamily="34" charset="-120"/>
              </a:rPr>
              <a:t>Quantizing coefficients to powers of two or sums/differences of powers of two.</a:t>
            </a:r>
            <a:endParaRPr lang="en-US" sz="1414" dirty="0"/>
          </a:p>
        </p:txBody>
      </p:sp>
      <p:sp>
        <p:nvSpPr>
          <p:cNvPr id="12" name="Shape 9"/>
          <p:cNvSpPr/>
          <p:nvPr/>
        </p:nvSpPr>
        <p:spPr>
          <a:xfrm>
            <a:off x="7494330" y="4888468"/>
            <a:ext cx="628412" cy="22860"/>
          </a:xfrm>
          <a:prstGeom prst="roundRect">
            <a:avLst>
              <a:gd name="adj" fmla="val 329891"/>
            </a:avLst>
          </a:prstGeom>
          <a:solidFill>
            <a:srgbClr val="BBC2DC"/>
          </a:solidFill>
          <a:ln/>
        </p:spPr>
      </p:sp>
      <p:sp>
        <p:nvSpPr>
          <p:cNvPr id="13" name="Shape 10"/>
          <p:cNvSpPr/>
          <p:nvPr/>
        </p:nvSpPr>
        <p:spPr>
          <a:xfrm>
            <a:off x="7113210" y="4697968"/>
            <a:ext cx="403979" cy="403979"/>
          </a:xfrm>
          <a:prstGeom prst="roundRect">
            <a:avLst>
              <a:gd name="adj" fmla="val 18668"/>
            </a:avLst>
          </a:prstGeom>
          <a:solidFill>
            <a:srgbClr val="D5DCF6"/>
          </a:solidFill>
          <a:ln w="7620">
            <a:solidFill>
              <a:srgbClr val="BBC2DC"/>
            </a:solidFill>
            <a:prstDash val="solid"/>
          </a:ln>
        </p:spPr>
      </p:sp>
      <p:sp>
        <p:nvSpPr>
          <p:cNvPr id="14" name="Text 11"/>
          <p:cNvSpPr/>
          <p:nvPr/>
        </p:nvSpPr>
        <p:spPr>
          <a:xfrm>
            <a:off x="7230606" y="4758214"/>
            <a:ext cx="169188" cy="283488"/>
          </a:xfrm>
          <a:prstGeom prst="rect">
            <a:avLst/>
          </a:prstGeom>
          <a:noFill/>
          <a:ln/>
        </p:spPr>
        <p:txBody>
          <a:bodyPr wrap="none" rtlCol="0" anchor="t"/>
          <a:lstStyle/>
          <a:p>
            <a:pPr algn="ctr" indent="0" marL="0">
              <a:lnSpc>
                <a:spcPts val="2232"/>
              </a:lnSpc>
              <a:buNone/>
            </a:pPr>
            <a:r>
              <a:rPr lang="en-US" sz="2232" b="1" dirty="0">
                <a:solidFill>
                  <a:srgbClr val="3B3535"/>
                </a:solidFill>
                <a:latin typeface="Alexandria" pitchFamily="34" charset="0"/>
                <a:ea typeface="Alexandria" pitchFamily="34" charset="-122"/>
                <a:cs typeface="Alexandria" pitchFamily="34" charset="-120"/>
              </a:rPr>
              <a:t>2</a:t>
            </a:r>
            <a:endParaRPr lang="en-US" sz="2232" dirty="0"/>
          </a:p>
        </p:txBody>
      </p:sp>
      <p:sp>
        <p:nvSpPr>
          <p:cNvPr id="15" name="Text 12"/>
          <p:cNvSpPr/>
          <p:nvPr/>
        </p:nvSpPr>
        <p:spPr>
          <a:xfrm>
            <a:off x="8302704" y="4675584"/>
            <a:ext cx="2514362" cy="295275"/>
          </a:xfrm>
          <a:prstGeom prst="rect">
            <a:avLst/>
          </a:prstGeom>
          <a:noFill/>
          <a:ln/>
        </p:spPr>
        <p:txBody>
          <a:bodyPr wrap="none" rtlCol="0" anchor="t"/>
          <a:lstStyle/>
          <a:p>
            <a:pPr algn="l" indent="0" marL="0">
              <a:lnSpc>
                <a:spcPts val="2325"/>
              </a:lnSpc>
              <a:buNone/>
            </a:pPr>
            <a:r>
              <a:rPr lang="en-US" sz="1860" b="1" dirty="0">
                <a:solidFill>
                  <a:srgbClr val="3B3535"/>
                </a:solidFill>
                <a:latin typeface="Alexandria" pitchFamily="34" charset="0"/>
                <a:ea typeface="Alexandria" pitchFamily="34" charset="-122"/>
                <a:cs typeface="Alexandria" pitchFamily="34" charset="-120"/>
              </a:rPr>
              <a:t>Canonic Signed Digit</a:t>
            </a:r>
            <a:endParaRPr lang="en-US" sz="1860" dirty="0"/>
          </a:p>
        </p:txBody>
      </p:sp>
      <p:sp>
        <p:nvSpPr>
          <p:cNvPr id="16" name="Text 13"/>
          <p:cNvSpPr/>
          <p:nvPr/>
        </p:nvSpPr>
        <p:spPr>
          <a:xfrm>
            <a:off x="8302704" y="5078492"/>
            <a:ext cx="4174688" cy="574358"/>
          </a:xfrm>
          <a:prstGeom prst="rect">
            <a:avLst/>
          </a:prstGeom>
          <a:noFill/>
          <a:ln/>
        </p:spPr>
        <p:txBody>
          <a:bodyPr wrap="square" rtlCol="0" anchor="t"/>
          <a:lstStyle/>
          <a:p>
            <a:pPr algn="l" indent="0" marL="0">
              <a:lnSpc>
                <a:spcPts val="2262"/>
              </a:lnSpc>
              <a:buNone/>
            </a:pPr>
            <a:r>
              <a:rPr lang="en-US" sz="1414" dirty="0">
                <a:solidFill>
                  <a:srgbClr val="3B3535"/>
                </a:solidFill>
                <a:latin typeface="Sora" pitchFamily="34" charset="0"/>
                <a:ea typeface="Sora" pitchFamily="34" charset="-122"/>
                <a:cs typeface="Sora" pitchFamily="34" charset="-120"/>
              </a:rPr>
              <a:t>Using the CSD representation to minimize the number of non-zero digits.</a:t>
            </a:r>
            <a:endParaRPr lang="en-US" sz="1414" dirty="0"/>
          </a:p>
        </p:txBody>
      </p:sp>
      <p:sp>
        <p:nvSpPr>
          <p:cNvPr id="17" name="Shape 14"/>
          <p:cNvSpPr/>
          <p:nvPr/>
        </p:nvSpPr>
        <p:spPr>
          <a:xfrm>
            <a:off x="6507659" y="5696426"/>
            <a:ext cx="628412" cy="22860"/>
          </a:xfrm>
          <a:prstGeom prst="roundRect">
            <a:avLst>
              <a:gd name="adj" fmla="val 329891"/>
            </a:avLst>
          </a:prstGeom>
          <a:solidFill>
            <a:srgbClr val="BBC2DC"/>
          </a:solidFill>
          <a:ln/>
        </p:spPr>
      </p:sp>
      <p:sp>
        <p:nvSpPr>
          <p:cNvPr id="18" name="Shape 15"/>
          <p:cNvSpPr/>
          <p:nvPr/>
        </p:nvSpPr>
        <p:spPr>
          <a:xfrm>
            <a:off x="7113210" y="5505926"/>
            <a:ext cx="403979" cy="403979"/>
          </a:xfrm>
          <a:prstGeom prst="roundRect">
            <a:avLst>
              <a:gd name="adj" fmla="val 18668"/>
            </a:avLst>
          </a:prstGeom>
          <a:solidFill>
            <a:srgbClr val="D5DCF6"/>
          </a:solidFill>
          <a:ln w="7620">
            <a:solidFill>
              <a:srgbClr val="BBC2DC"/>
            </a:solidFill>
            <a:prstDash val="solid"/>
          </a:ln>
        </p:spPr>
      </p:sp>
      <p:sp>
        <p:nvSpPr>
          <p:cNvPr id="19" name="Text 16"/>
          <p:cNvSpPr/>
          <p:nvPr/>
        </p:nvSpPr>
        <p:spPr>
          <a:xfrm>
            <a:off x="7230368" y="5566172"/>
            <a:ext cx="169545" cy="283488"/>
          </a:xfrm>
          <a:prstGeom prst="rect">
            <a:avLst/>
          </a:prstGeom>
          <a:noFill/>
          <a:ln/>
        </p:spPr>
        <p:txBody>
          <a:bodyPr wrap="none" rtlCol="0" anchor="t"/>
          <a:lstStyle/>
          <a:p>
            <a:pPr algn="ctr" indent="0" marL="0">
              <a:lnSpc>
                <a:spcPts val="2232"/>
              </a:lnSpc>
              <a:buNone/>
            </a:pPr>
            <a:r>
              <a:rPr lang="en-US" sz="2232" b="1" dirty="0">
                <a:solidFill>
                  <a:srgbClr val="3B3535"/>
                </a:solidFill>
                <a:latin typeface="Alexandria" pitchFamily="34" charset="0"/>
                <a:ea typeface="Alexandria" pitchFamily="34" charset="-122"/>
                <a:cs typeface="Alexandria" pitchFamily="34" charset="-120"/>
              </a:rPr>
              <a:t>3</a:t>
            </a:r>
            <a:endParaRPr lang="en-US" sz="2232" dirty="0"/>
          </a:p>
        </p:txBody>
      </p:sp>
      <p:sp>
        <p:nvSpPr>
          <p:cNvPr id="20" name="Text 17"/>
          <p:cNvSpPr/>
          <p:nvPr/>
        </p:nvSpPr>
        <p:spPr>
          <a:xfrm>
            <a:off x="3965138" y="5483543"/>
            <a:ext cx="2362557" cy="295275"/>
          </a:xfrm>
          <a:prstGeom prst="rect">
            <a:avLst/>
          </a:prstGeom>
          <a:noFill/>
          <a:ln/>
        </p:spPr>
        <p:txBody>
          <a:bodyPr wrap="none" rtlCol="0" anchor="t"/>
          <a:lstStyle/>
          <a:p>
            <a:pPr algn="r" indent="0" marL="0">
              <a:lnSpc>
                <a:spcPts val="2325"/>
              </a:lnSpc>
              <a:buNone/>
            </a:pPr>
            <a:r>
              <a:rPr lang="en-US" sz="1860" b="1" dirty="0">
                <a:solidFill>
                  <a:srgbClr val="3B3535"/>
                </a:solidFill>
                <a:latin typeface="Alexandria" pitchFamily="34" charset="0"/>
                <a:ea typeface="Alexandria" pitchFamily="34" charset="-122"/>
                <a:cs typeface="Alexandria" pitchFamily="34" charset="-120"/>
              </a:rPr>
              <a:t>Genetic Algorithms</a:t>
            </a:r>
            <a:endParaRPr lang="en-US" sz="1860" dirty="0"/>
          </a:p>
        </p:txBody>
      </p:sp>
      <p:sp>
        <p:nvSpPr>
          <p:cNvPr id="21" name="Text 18"/>
          <p:cNvSpPr/>
          <p:nvPr/>
        </p:nvSpPr>
        <p:spPr>
          <a:xfrm>
            <a:off x="2153007" y="5886450"/>
            <a:ext cx="4174688" cy="574358"/>
          </a:xfrm>
          <a:prstGeom prst="rect">
            <a:avLst/>
          </a:prstGeom>
          <a:noFill/>
          <a:ln/>
        </p:spPr>
        <p:txBody>
          <a:bodyPr wrap="square" rtlCol="0" anchor="t"/>
          <a:lstStyle/>
          <a:p>
            <a:pPr algn="r" indent="0" marL="0">
              <a:lnSpc>
                <a:spcPts val="2262"/>
              </a:lnSpc>
              <a:buNone/>
            </a:pPr>
            <a:r>
              <a:rPr lang="en-US" sz="1414" dirty="0">
                <a:solidFill>
                  <a:srgbClr val="3B3535"/>
                </a:solidFill>
                <a:latin typeface="Sora" pitchFamily="34" charset="0"/>
                <a:ea typeface="Sora" pitchFamily="34" charset="-122"/>
                <a:cs typeface="Sora" pitchFamily="34" charset="-120"/>
              </a:rPr>
              <a:t>Optimizing filter coefficients while maintaining desired frequency response.</a:t>
            </a:r>
            <a:endParaRPr lang="en-US" sz="1414" dirty="0"/>
          </a:p>
        </p:txBody>
      </p:sp>
      <p:sp>
        <p:nvSpPr>
          <p:cNvPr id="22" name="Shape 19"/>
          <p:cNvSpPr/>
          <p:nvPr/>
        </p:nvSpPr>
        <p:spPr>
          <a:xfrm>
            <a:off x="7494330" y="6504384"/>
            <a:ext cx="628412" cy="22860"/>
          </a:xfrm>
          <a:prstGeom prst="roundRect">
            <a:avLst>
              <a:gd name="adj" fmla="val 329891"/>
            </a:avLst>
          </a:prstGeom>
          <a:solidFill>
            <a:srgbClr val="BBC2DC"/>
          </a:solidFill>
          <a:ln/>
        </p:spPr>
      </p:sp>
      <p:sp>
        <p:nvSpPr>
          <p:cNvPr id="23" name="Shape 20"/>
          <p:cNvSpPr/>
          <p:nvPr/>
        </p:nvSpPr>
        <p:spPr>
          <a:xfrm>
            <a:off x="7113210" y="6313884"/>
            <a:ext cx="403979" cy="403979"/>
          </a:xfrm>
          <a:prstGeom prst="roundRect">
            <a:avLst>
              <a:gd name="adj" fmla="val 18668"/>
            </a:avLst>
          </a:prstGeom>
          <a:solidFill>
            <a:srgbClr val="D5DCF6"/>
          </a:solidFill>
          <a:ln w="7620">
            <a:solidFill>
              <a:srgbClr val="BBC2DC"/>
            </a:solidFill>
            <a:prstDash val="solid"/>
          </a:ln>
        </p:spPr>
      </p:sp>
      <p:sp>
        <p:nvSpPr>
          <p:cNvPr id="24" name="Text 21"/>
          <p:cNvSpPr/>
          <p:nvPr/>
        </p:nvSpPr>
        <p:spPr>
          <a:xfrm>
            <a:off x="7229654" y="6374130"/>
            <a:ext cx="170974" cy="283488"/>
          </a:xfrm>
          <a:prstGeom prst="rect">
            <a:avLst/>
          </a:prstGeom>
          <a:noFill/>
          <a:ln/>
        </p:spPr>
        <p:txBody>
          <a:bodyPr wrap="none" rtlCol="0" anchor="t"/>
          <a:lstStyle/>
          <a:p>
            <a:pPr algn="ctr" indent="0" marL="0">
              <a:lnSpc>
                <a:spcPts val="2232"/>
              </a:lnSpc>
              <a:buNone/>
            </a:pPr>
            <a:r>
              <a:rPr lang="en-US" sz="2232" b="1" dirty="0">
                <a:solidFill>
                  <a:srgbClr val="3B3535"/>
                </a:solidFill>
                <a:latin typeface="Alexandria" pitchFamily="34" charset="0"/>
                <a:ea typeface="Alexandria" pitchFamily="34" charset="-122"/>
                <a:cs typeface="Alexandria" pitchFamily="34" charset="-120"/>
              </a:rPr>
              <a:t>4</a:t>
            </a:r>
            <a:endParaRPr lang="en-US" sz="2232" dirty="0"/>
          </a:p>
        </p:txBody>
      </p:sp>
      <p:sp>
        <p:nvSpPr>
          <p:cNvPr id="25" name="Text 22"/>
          <p:cNvSpPr/>
          <p:nvPr/>
        </p:nvSpPr>
        <p:spPr>
          <a:xfrm>
            <a:off x="8302704" y="6291501"/>
            <a:ext cx="2472095" cy="295275"/>
          </a:xfrm>
          <a:prstGeom prst="rect">
            <a:avLst/>
          </a:prstGeom>
          <a:noFill/>
          <a:ln/>
        </p:spPr>
        <p:txBody>
          <a:bodyPr wrap="none" rtlCol="0" anchor="t"/>
          <a:lstStyle/>
          <a:p>
            <a:pPr algn="l" indent="0" marL="0">
              <a:lnSpc>
                <a:spcPts val="2325"/>
              </a:lnSpc>
              <a:buNone/>
            </a:pPr>
            <a:r>
              <a:rPr lang="en-US" sz="1860" b="1" dirty="0">
                <a:solidFill>
                  <a:srgbClr val="3B3535"/>
                </a:solidFill>
                <a:latin typeface="Alexandria" pitchFamily="34" charset="0"/>
                <a:ea typeface="Alexandria" pitchFamily="34" charset="-122"/>
                <a:cs typeface="Alexandria" pitchFamily="34" charset="-120"/>
              </a:rPr>
              <a:t>Linear Programming</a:t>
            </a:r>
            <a:endParaRPr lang="en-US" sz="1860" dirty="0"/>
          </a:p>
        </p:txBody>
      </p:sp>
      <p:sp>
        <p:nvSpPr>
          <p:cNvPr id="26" name="Text 23"/>
          <p:cNvSpPr/>
          <p:nvPr/>
        </p:nvSpPr>
        <p:spPr>
          <a:xfrm>
            <a:off x="8302704" y="6694408"/>
            <a:ext cx="4174688" cy="861536"/>
          </a:xfrm>
          <a:prstGeom prst="rect">
            <a:avLst/>
          </a:prstGeom>
          <a:noFill/>
          <a:ln/>
        </p:spPr>
        <p:txBody>
          <a:bodyPr wrap="square" rtlCol="0" anchor="t"/>
          <a:lstStyle/>
          <a:p>
            <a:pPr algn="l" indent="0" marL="0">
              <a:lnSpc>
                <a:spcPts val="2262"/>
              </a:lnSpc>
              <a:buNone/>
            </a:pPr>
            <a:r>
              <a:rPr lang="en-US" sz="1414" dirty="0">
                <a:solidFill>
                  <a:srgbClr val="3B3535"/>
                </a:solidFill>
                <a:latin typeface="Sora" pitchFamily="34" charset="0"/>
                <a:ea typeface="Sora" pitchFamily="34" charset="-122"/>
                <a:cs typeface="Sora" pitchFamily="34" charset="-120"/>
              </a:rPr>
              <a:t>Formulating the design problem as a linear optimization to precisely control filter parameters.</a:t>
            </a:r>
            <a:endParaRPr lang="en-US" sz="1414" dirty="0"/>
          </a:p>
        </p:txBody>
      </p:sp>
      <p:pic>
        <p:nvPicPr>
          <p:cNvPr id="2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2024-08-06T01:50:47Z</dcterms:created>
  <dcterms:modified xsi:type="dcterms:W3CDTF">2024-08-06T01:50:47Z</dcterms:modified>
</cp:coreProperties>
</file>